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  <p:sldMasterId id="2147483656" r:id="rId3"/>
    <p:sldMasterId id="2147483662" r:id="rId4"/>
    <p:sldMasterId id="2147483664" r:id="rId5"/>
  </p:sldMasterIdLst>
  <p:notesMasterIdLst>
    <p:notesMasterId r:id="rId23"/>
  </p:notesMasterIdLst>
  <p:handoutMasterIdLst>
    <p:handoutMasterId r:id="rId24"/>
  </p:handoutMasterIdLst>
  <p:sldIdLst>
    <p:sldId id="256" r:id="rId6"/>
    <p:sldId id="258" r:id="rId7"/>
    <p:sldId id="257" r:id="rId8"/>
    <p:sldId id="259" r:id="rId9"/>
    <p:sldId id="260" r:id="rId10"/>
    <p:sldId id="261" r:id="rId11"/>
    <p:sldId id="262" r:id="rId12"/>
    <p:sldId id="264" r:id="rId13"/>
    <p:sldId id="275" r:id="rId14"/>
    <p:sldId id="267" r:id="rId15"/>
    <p:sldId id="266" r:id="rId16"/>
    <p:sldId id="268" r:id="rId17"/>
    <p:sldId id="269" r:id="rId18"/>
    <p:sldId id="270" r:id="rId19"/>
    <p:sldId id="271" r:id="rId20"/>
    <p:sldId id="273" r:id="rId21"/>
    <p:sldId id="274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0000"/>
    <a:srgbClr val="5F0000"/>
    <a:srgbClr val="000000"/>
    <a:srgbClr val="B2B2B2"/>
    <a:srgbClr val="3E3E3E"/>
    <a:srgbClr val="323232"/>
    <a:srgbClr val="740000"/>
    <a:srgbClr val="7E0000"/>
    <a:srgbClr val="890000"/>
    <a:srgbClr val="9B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341" autoAdjust="0"/>
    <p:restoredTop sz="94646"/>
  </p:normalViewPr>
  <p:slideViewPr>
    <p:cSldViewPr snapToObjects="1">
      <p:cViewPr varScale="1">
        <p:scale>
          <a:sx n="127" d="100"/>
          <a:sy n="127" d="100"/>
        </p:scale>
        <p:origin x="848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3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3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/>
              <a:t>Student</a:t>
            </a:r>
            <a:r>
              <a:rPr lang="en-US" sz="2000" baseline="0"/>
              <a:t> Data (SCS)</a:t>
            </a:r>
            <a:endParaRPr lang="en-US" sz="20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29B-B945-8E68-29B8D044A1C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29B-B945-8E68-29B8D044A1C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29B-B945-8E68-29B8D044A1C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29B-B945-8E68-29B8D044A1C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29B-B945-8E68-29B8D044A1C3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829B-B945-8E68-29B8D044A1C3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829B-B945-8E68-29B8D044A1C3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829B-B945-8E68-29B8D044A1C3}"/>
              </c:ext>
            </c:extLst>
          </c:dPt>
          <c:cat>
            <c:strRef>
              <c:f>Sheet1!$A$1:$A$8</c:f>
              <c:strCache>
                <c:ptCount val="8"/>
                <c:pt idx="0">
                  <c:v>None</c:v>
                </c:pt>
                <c:pt idx="1">
                  <c:v>Cam</c:v>
                </c:pt>
                <c:pt idx="2">
                  <c:v>MD</c:v>
                </c:pt>
                <c:pt idx="3">
                  <c:v>Cam + MD</c:v>
                </c:pt>
                <c:pt idx="4">
                  <c:v>SP</c:v>
                </c:pt>
                <c:pt idx="5">
                  <c:v>Cam + SP</c:v>
                </c:pt>
                <c:pt idx="6">
                  <c:v>MD + SP</c:v>
                </c:pt>
                <c:pt idx="7">
                  <c:v>Cam + MD + SP</c:v>
                </c:pt>
              </c:strCache>
            </c:strRef>
          </c:cat>
          <c:val>
            <c:numRef>
              <c:f>Sheet1!$B$1:$B$8</c:f>
              <c:numCache>
                <c:formatCode>General</c:formatCode>
                <c:ptCount val="8"/>
                <c:pt idx="0">
                  <c:v>15</c:v>
                </c:pt>
                <c:pt idx="1">
                  <c:v>15</c:v>
                </c:pt>
                <c:pt idx="2">
                  <c:v>0.3</c:v>
                </c:pt>
                <c:pt idx="3">
                  <c:v>1</c:v>
                </c:pt>
                <c:pt idx="4">
                  <c:v>17</c:v>
                </c:pt>
                <c:pt idx="5">
                  <c:v>43</c:v>
                </c:pt>
                <c:pt idx="6">
                  <c:v>2</c:v>
                </c:pt>
                <c:pt idx="7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829B-B945-8E68-29B8D044A1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/>
              <a:t>Principal</a:t>
            </a:r>
            <a:r>
              <a:rPr lang="en-US" sz="2000" baseline="0"/>
              <a:t> Data (SSOCS)</a:t>
            </a:r>
            <a:endParaRPr lang="en-US" sz="20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9E3-1A46-8D5F-531B9F88454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9E3-1A46-8D5F-531B9F88454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9E3-1A46-8D5F-531B9F88454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9E3-1A46-8D5F-531B9F88454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9E3-1A46-8D5F-531B9F88454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59E3-1A46-8D5F-531B9F88454D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59E3-1A46-8D5F-531B9F88454D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59E3-1A46-8D5F-531B9F88454D}"/>
              </c:ext>
            </c:extLst>
          </c:dPt>
          <c:cat>
            <c:strRef>
              <c:f>Sheet1!$A$1:$A$8</c:f>
              <c:strCache>
                <c:ptCount val="8"/>
                <c:pt idx="0">
                  <c:v>None</c:v>
                </c:pt>
                <c:pt idx="1">
                  <c:v>Cam</c:v>
                </c:pt>
                <c:pt idx="2">
                  <c:v>MD</c:v>
                </c:pt>
                <c:pt idx="3">
                  <c:v>Cam + MD</c:v>
                </c:pt>
                <c:pt idx="4">
                  <c:v>SP</c:v>
                </c:pt>
                <c:pt idx="5">
                  <c:v>Cam + SP</c:v>
                </c:pt>
                <c:pt idx="6">
                  <c:v>MD + SP</c:v>
                </c:pt>
                <c:pt idx="7">
                  <c:v>Cam + MD + SP</c:v>
                </c:pt>
              </c:strCache>
            </c:strRef>
          </c:cat>
          <c:val>
            <c:numRef>
              <c:f>Sheet1!$C$1:$C$8</c:f>
              <c:numCache>
                <c:formatCode>General</c:formatCode>
                <c:ptCount val="8"/>
                <c:pt idx="0">
                  <c:v>33</c:v>
                </c:pt>
                <c:pt idx="1">
                  <c:v>22</c:v>
                </c:pt>
                <c:pt idx="2">
                  <c:v>0</c:v>
                </c:pt>
                <c:pt idx="3">
                  <c:v>0</c:v>
                </c:pt>
                <c:pt idx="4">
                  <c:v>18</c:v>
                </c:pt>
                <c:pt idx="5">
                  <c:v>27</c:v>
                </c:pt>
                <c:pt idx="6">
                  <c:v>0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59E3-1A46-8D5F-531B9F8845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Grades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CAM</c:v>
                </c:pt>
                <c:pt idx="1">
                  <c:v>MD</c:v>
                </c:pt>
                <c:pt idx="2">
                  <c:v>CAM + MD</c:v>
                </c:pt>
                <c:pt idx="3">
                  <c:v>SP</c:v>
                </c:pt>
                <c:pt idx="4">
                  <c:v>CAM + SP</c:v>
                </c:pt>
                <c:pt idx="5">
                  <c:v>MD + SP</c:v>
                </c:pt>
                <c:pt idx="6">
                  <c:v>CAM + MD +SP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0</c:v>
                </c:pt>
                <c:pt idx="1">
                  <c:v>-0.06</c:v>
                </c:pt>
                <c:pt idx="2">
                  <c:v>7.0000000000000007E-2</c:v>
                </c:pt>
                <c:pt idx="3">
                  <c:v>-0.06</c:v>
                </c:pt>
                <c:pt idx="4">
                  <c:v>-0.03</c:v>
                </c:pt>
                <c:pt idx="5">
                  <c:v>-0.11</c:v>
                </c:pt>
                <c:pt idx="6">
                  <c:v>-7.0000000000000007E-2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EF-2F4D-BC7E-14FEAC1FE56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Truancy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CAM</c:v>
                </c:pt>
                <c:pt idx="1">
                  <c:v>MD</c:v>
                </c:pt>
                <c:pt idx="2">
                  <c:v>CAM + MD</c:v>
                </c:pt>
                <c:pt idx="3">
                  <c:v>SP</c:v>
                </c:pt>
                <c:pt idx="4">
                  <c:v>CAM + SP</c:v>
                </c:pt>
                <c:pt idx="5">
                  <c:v>MD + SP</c:v>
                </c:pt>
                <c:pt idx="6">
                  <c:v>CAM + MD +SP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0.01</c:v>
                </c:pt>
                <c:pt idx="1">
                  <c:v>0.32</c:v>
                </c:pt>
                <c:pt idx="2">
                  <c:v>0.59</c:v>
                </c:pt>
                <c:pt idx="3">
                  <c:v>0.31</c:v>
                </c:pt>
                <c:pt idx="4">
                  <c:v>0.13</c:v>
                </c:pt>
                <c:pt idx="5">
                  <c:v>0.84</c:v>
                </c:pt>
                <c:pt idx="6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0EF-2F4D-BC7E-14FEAC1FE56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Postsecondary Aspirations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CAM</c:v>
                </c:pt>
                <c:pt idx="1">
                  <c:v>MD</c:v>
                </c:pt>
                <c:pt idx="2">
                  <c:v>CAM + MD</c:v>
                </c:pt>
                <c:pt idx="3">
                  <c:v>SP</c:v>
                </c:pt>
                <c:pt idx="4">
                  <c:v>CAM + SP</c:v>
                </c:pt>
                <c:pt idx="5">
                  <c:v>MD + SP</c:v>
                </c:pt>
                <c:pt idx="6">
                  <c:v>CAM + MD +SP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0.08</c:v>
                </c:pt>
                <c:pt idx="1">
                  <c:v>-0.16</c:v>
                </c:pt>
                <c:pt idx="2">
                  <c:v>-0.52</c:v>
                </c:pt>
                <c:pt idx="3">
                  <c:v>0.28000000000000003</c:v>
                </c:pt>
                <c:pt idx="4">
                  <c:v>0.22</c:v>
                </c:pt>
                <c:pt idx="5">
                  <c:v>0.18</c:v>
                </c:pt>
                <c:pt idx="6">
                  <c:v>0.31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0EF-2F4D-BC7E-14FEAC1FE5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49520704"/>
        <c:axId val="1749522384"/>
      </c:barChart>
      <c:catAx>
        <c:axId val="1749520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9522384"/>
        <c:crosses val="autoZero"/>
        <c:auto val="1"/>
        <c:lblAlgn val="ctr"/>
        <c:lblOffset val="100"/>
        <c:noMultiLvlLbl val="0"/>
      </c:catAx>
      <c:valAx>
        <c:axId val="1749522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9520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Grades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CAM</c:v>
                </c:pt>
                <c:pt idx="1">
                  <c:v>MD</c:v>
                </c:pt>
                <c:pt idx="2">
                  <c:v>CAM + MD</c:v>
                </c:pt>
                <c:pt idx="3">
                  <c:v>SP</c:v>
                </c:pt>
                <c:pt idx="4">
                  <c:v>CAM + SP</c:v>
                </c:pt>
                <c:pt idx="5">
                  <c:v>MD + SP</c:v>
                </c:pt>
                <c:pt idx="6">
                  <c:v>CAM + MD +SP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0</c:v>
                </c:pt>
                <c:pt idx="1">
                  <c:v>-0.06</c:v>
                </c:pt>
                <c:pt idx="2">
                  <c:v>7.0000000000000007E-2</c:v>
                </c:pt>
                <c:pt idx="3">
                  <c:v>-0.06</c:v>
                </c:pt>
                <c:pt idx="4">
                  <c:v>-0.03</c:v>
                </c:pt>
                <c:pt idx="5">
                  <c:v>-0.11</c:v>
                </c:pt>
                <c:pt idx="6">
                  <c:v>-7.0000000000000007E-2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EF-2F4D-BC7E-14FEAC1FE56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Truancy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CAM</c:v>
                </c:pt>
                <c:pt idx="1">
                  <c:v>MD</c:v>
                </c:pt>
                <c:pt idx="2">
                  <c:v>CAM + MD</c:v>
                </c:pt>
                <c:pt idx="3">
                  <c:v>SP</c:v>
                </c:pt>
                <c:pt idx="4">
                  <c:v>CAM + SP</c:v>
                </c:pt>
                <c:pt idx="5">
                  <c:v>MD + SP</c:v>
                </c:pt>
                <c:pt idx="6">
                  <c:v>CAM + MD +SP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0.01</c:v>
                </c:pt>
                <c:pt idx="1">
                  <c:v>0.32</c:v>
                </c:pt>
                <c:pt idx="2">
                  <c:v>0.59</c:v>
                </c:pt>
                <c:pt idx="3">
                  <c:v>0.31</c:v>
                </c:pt>
                <c:pt idx="4">
                  <c:v>0.13</c:v>
                </c:pt>
                <c:pt idx="5">
                  <c:v>0.84</c:v>
                </c:pt>
                <c:pt idx="6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0EF-2F4D-BC7E-14FEAC1FE56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Postsecondary Aspirations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CAM</c:v>
                </c:pt>
                <c:pt idx="1">
                  <c:v>MD</c:v>
                </c:pt>
                <c:pt idx="2">
                  <c:v>CAM + MD</c:v>
                </c:pt>
                <c:pt idx="3">
                  <c:v>SP</c:v>
                </c:pt>
                <c:pt idx="4">
                  <c:v>CAM + SP</c:v>
                </c:pt>
                <c:pt idx="5">
                  <c:v>MD + SP</c:v>
                </c:pt>
                <c:pt idx="6">
                  <c:v>CAM + MD +SP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0.08</c:v>
                </c:pt>
                <c:pt idx="1">
                  <c:v>-0.16</c:v>
                </c:pt>
                <c:pt idx="2">
                  <c:v>-0.52</c:v>
                </c:pt>
                <c:pt idx="3">
                  <c:v>0.28000000000000003</c:v>
                </c:pt>
                <c:pt idx="4">
                  <c:v>0.22</c:v>
                </c:pt>
                <c:pt idx="5">
                  <c:v>0.18</c:v>
                </c:pt>
                <c:pt idx="6">
                  <c:v>0.31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0EF-2F4D-BC7E-14FEAC1FE5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49520704"/>
        <c:axId val="1749522384"/>
      </c:barChart>
      <c:catAx>
        <c:axId val="1749520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9522384"/>
        <c:crosses val="autoZero"/>
        <c:auto val="1"/>
        <c:lblAlgn val="ctr"/>
        <c:lblOffset val="100"/>
        <c:noMultiLvlLbl val="0"/>
      </c:catAx>
      <c:valAx>
        <c:axId val="1749522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9520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Below 15th Percdentile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CAM</c:v>
                </c:pt>
                <c:pt idx="1">
                  <c:v>MD</c:v>
                </c:pt>
                <c:pt idx="2">
                  <c:v>CAM + MD</c:v>
                </c:pt>
                <c:pt idx="3">
                  <c:v>SP</c:v>
                </c:pt>
                <c:pt idx="4">
                  <c:v>CAM + SP</c:v>
                </c:pt>
                <c:pt idx="5">
                  <c:v>MD + SP</c:v>
                </c:pt>
                <c:pt idx="6">
                  <c:v>CAM + MD +SP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1.29</c:v>
                </c:pt>
                <c:pt idx="3">
                  <c:v>0.8</c:v>
                </c:pt>
                <c:pt idx="4">
                  <c:v>2.34</c:v>
                </c:pt>
                <c:pt idx="6">
                  <c:v>9.39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EF-2F4D-BC7E-14FEAC1FE56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% Daily Attendance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CAM</c:v>
                </c:pt>
                <c:pt idx="1">
                  <c:v>MD</c:v>
                </c:pt>
                <c:pt idx="2">
                  <c:v>CAM + MD</c:v>
                </c:pt>
                <c:pt idx="3">
                  <c:v>SP</c:v>
                </c:pt>
                <c:pt idx="4">
                  <c:v>CAM + SP</c:v>
                </c:pt>
                <c:pt idx="5">
                  <c:v>MD + SP</c:v>
                </c:pt>
                <c:pt idx="6">
                  <c:v>CAM + MD +SP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0.26</c:v>
                </c:pt>
                <c:pt idx="3">
                  <c:v>0.23</c:v>
                </c:pt>
                <c:pt idx="4">
                  <c:v>-0.11</c:v>
                </c:pt>
                <c:pt idx="6">
                  <c:v>-4.32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0EF-2F4D-BC7E-14FEAC1FE56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% Post-secondary aspirations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CAM</c:v>
                </c:pt>
                <c:pt idx="1">
                  <c:v>MD</c:v>
                </c:pt>
                <c:pt idx="2">
                  <c:v>CAM + MD</c:v>
                </c:pt>
                <c:pt idx="3">
                  <c:v>SP</c:v>
                </c:pt>
                <c:pt idx="4">
                  <c:v>CAM + SP</c:v>
                </c:pt>
                <c:pt idx="5">
                  <c:v>MD + SP</c:v>
                </c:pt>
                <c:pt idx="6">
                  <c:v>CAM + MD +SP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-1.0900000000000001</c:v>
                </c:pt>
                <c:pt idx="3">
                  <c:v>-0.35</c:v>
                </c:pt>
                <c:pt idx="4">
                  <c:v>-2.1</c:v>
                </c:pt>
                <c:pt idx="6">
                  <c:v>2.29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0EF-2F4D-BC7E-14FEAC1FE5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49520704"/>
        <c:axId val="1749522384"/>
      </c:barChart>
      <c:catAx>
        <c:axId val="1749520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9522384"/>
        <c:crosses val="autoZero"/>
        <c:auto val="1"/>
        <c:lblAlgn val="ctr"/>
        <c:lblOffset val="100"/>
        <c:noMultiLvlLbl val="0"/>
      </c:catAx>
      <c:valAx>
        <c:axId val="1749522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9520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Below 15th Percdentile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CAM</c:v>
                </c:pt>
                <c:pt idx="1">
                  <c:v>MD</c:v>
                </c:pt>
                <c:pt idx="2">
                  <c:v>CAM + MD</c:v>
                </c:pt>
                <c:pt idx="3">
                  <c:v>SP</c:v>
                </c:pt>
                <c:pt idx="4">
                  <c:v>CAM + SP</c:v>
                </c:pt>
                <c:pt idx="5">
                  <c:v>MD + SP</c:v>
                </c:pt>
                <c:pt idx="6">
                  <c:v>CAM + MD +SP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1.29</c:v>
                </c:pt>
                <c:pt idx="3">
                  <c:v>0.8</c:v>
                </c:pt>
                <c:pt idx="4">
                  <c:v>2.34</c:v>
                </c:pt>
                <c:pt idx="6">
                  <c:v>9.39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EF-2F4D-BC7E-14FEAC1FE56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% Daily Attendance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CAM</c:v>
                </c:pt>
                <c:pt idx="1">
                  <c:v>MD</c:v>
                </c:pt>
                <c:pt idx="2">
                  <c:v>CAM + MD</c:v>
                </c:pt>
                <c:pt idx="3">
                  <c:v>SP</c:v>
                </c:pt>
                <c:pt idx="4">
                  <c:v>CAM + SP</c:v>
                </c:pt>
                <c:pt idx="5">
                  <c:v>MD + SP</c:v>
                </c:pt>
                <c:pt idx="6">
                  <c:v>CAM + MD +SP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0.26</c:v>
                </c:pt>
                <c:pt idx="3">
                  <c:v>0.23</c:v>
                </c:pt>
                <c:pt idx="4">
                  <c:v>-0.11</c:v>
                </c:pt>
                <c:pt idx="6">
                  <c:v>-4.32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0EF-2F4D-BC7E-14FEAC1FE56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% Post-secondary aspirations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CAM</c:v>
                </c:pt>
                <c:pt idx="1">
                  <c:v>MD</c:v>
                </c:pt>
                <c:pt idx="2">
                  <c:v>CAM + MD</c:v>
                </c:pt>
                <c:pt idx="3">
                  <c:v>SP</c:v>
                </c:pt>
                <c:pt idx="4">
                  <c:v>CAM + SP</c:v>
                </c:pt>
                <c:pt idx="5">
                  <c:v>MD + SP</c:v>
                </c:pt>
                <c:pt idx="6">
                  <c:v>CAM + MD +SP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-1.0900000000000001</c:v>
                </c:pt>
                <c:pt idx="3">
                  <c:v>-0.35</c:v>
                </c:pt>
                <c:pt idx="4">
                  <c:v>-2.1</c:v>
                </c:pt>
                <c:pt idx="6">
                  <c:v>2.29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0EF-2F4D-BC7E-14FEAC1FE5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49520704"/>
        <c:axId val="1749522384"/>
      </c:barChart>
      <c:catAx>
        <c:axId val="1749520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9522384"/>
        <c:crosses val="autoZero"/>
        <c:auto val="1"/>
        <c:lblAlgn val="ctr"/>
        <c:lblOffset val="100"/>
        <c:noMultiLvlLbl val="0"/>
      </c:catAx>
      <c:valAx>
        <c:axId val="1749522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9520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0.05591</cdr:x>
      <cdr:y>0.00595</cdr:y>
    </cdr:from>
    <cdr:to>
      <cdr:x>0.45591</cdr:x>
      <cdr:y>0.29412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DA1ABC6D-DF82-4D4E-AAF3-C92AD170A598}"/>
            </a:ext>
          </a:extLst>
        </cdr:cNvPr>
        <cdr:cNvSpPr txBox="1"/>
      </cdr:nvSpPr>
      <cdr:spPr>
        <a:xfrm xmlns:a="http://schemas.openxmlformats.org/drawingml/2006/main">
          <a:off x="468668" y="30837"/>
          <a:ext cx="3352762" cy="1493163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alpha val="37000"/>
          </a:schemeClr>
        </a:solidFill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vertOverflow="clip" vert="horz" wrap="square" rtlCol="0" anchor="b"/>
        <a:lstStyle xmlns:a="http://schemas.openxmlformats.org/drawingml/2006/main"/>
        <a:p xmlns:a="http://schemas.openxmlformats.org/drawingml/2006/main">
          <a:pPr marL="0" marR="0" indent="0" algn="l" defTabSz="4572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AD0000"/>
              </a:solidFill>
              <a:effectLst/>
              <a:uLnTx/>
              <a:uFillTx/>
              <a:latin typeface="Helvetica Neue Bold Condensed"/>
              <a:ea typeface="+mj-ea"/>
              <a:cs typeface="Helvetica Neue Bold Condensed"/>
            </a:rPr>
            <a:t>No</a:t>
          </a:r>
          <a:r>
            <a:rPr kumimoji="0" lang="en-US" sz="2200" b="0" i="0" u="none" strike="noStrike" kern="1200" cap="none" spc="0" normalizeH="0" noProof="0" dirty="0">
              <a:ln>
                <a:noFill/>
              </a:ln>
              <a:solidFill>
                <a:srgbClr val="AD0000"/>
              </a:solidFill>
              <a:effectLst/>
              <a:uLnTx/>
              <a:uFillTx/>
              <a:latin typeface="Helvetica Neue Bold Condensed"/>
              <a:ea typeface="+mj-ea"/>
              <a:cs typeface="Helvetica Neue Bold Condensed"/>
            </a:rPr>
            <a:t> evidence of moderating effect of gender, race, income, or perceptions of school rules</a:t>
          </a:r>
          <a:endParaRPr kumimoji="0" lang="en-US" sz="2200" b="0" i="0" u="none" strike="noStrike" kern="1200" cap="none" spc="0" normalizeH="0" baseline="0" noProof="0" dirty="0">
            <a:ln>
              <a:noFill/>
            </a:ln>
            <a:solidFill>
              <a:srgbClr val="AD0000"/>
            </a:solidFill>
            <a:effectLst/>
            <a:uLnTx/>
            <a:uFillTx/>
            <a:latin typeface="Helvetica Neue Bold Condensed"/>
            <a:ea typeface="+mj-ea"/>
            <a:cs typeface="Helvetica Neue Bold Condensed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0.70909</cdr:x>
      <cdr:y>0.38235</cdr:y>
    </cdr:from>
    <cdr:to>
      <cdr:x>0.89943</cdr:x>
      <cdr:y>0.66176</cdr:y>
    </cdr:to>
    <cdr:cxnSp macro="">
      <cdr:nvCxnSpPr>
        <cdr:cNvPr id="4" name="Straight Arrow Connector 3">
          <a:extLst xmlns:a="http://schemas.openxmlformats.org/drawingml/2006/main">
            <a:ext uri="{FF2B5EF4-FFF2-40B4-BE49-F238E27FC236}">
              <a16:creationId xmlns:a16="http://schemas.microsoft.com/office/drawing/2014/main" id="{FC7875E7-AE18-3446-8D3D-AA3C41CB1944}"/>
            </a:ext>
          </a:extLst>
        </cdr:cNvPr>
        <cdr:cNvCxnSpPr/>
      </cdr:nvCxnSpPr>
      <cdr:spPr>
        <a:xfrm xmlns:a="http://schemas.openxmlformats.org/drawingml/2006/main">
          <a:off x="5943600" y="1981200"/>
          <a:ext cx="1595437" cy="1447800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AD0000"/>
          </a:solidFill>
          <a:tailEnd type="triangle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0.75455</cdr:x>
      <cdr:y>0.38235</cdr:y>
    </cdr:from>
    <cdr:to>
      <cdr:x>0.92727</cdr:x>
      <cdr:y>0.51072</cdr:y>
    </cdr:to>
    <cdr:cxnSp macro="">
      <cdr:nvCxnSpPr>
        <cdr:cNvPr id="6" name="Straight Arrow Connector 5">
          <a:extLst xmlns:a="http://schemas.openxmlformats.org/drawingml/2006/main">
            <a:ext uri="{FF2B5EF4-FFF2-40B4-BE49-F238E27FC236}">
              <a16:creationId xmlns:a16="http://schemas.microsoft.com/office/drawing/2014/main" id="{4DFADA78-2433-C044-9015-CFC80D65942B}"/>
            </a:ext>
          </a:extLst>
        </cdr:cNvPr>
        <cdr:cNvCxnSpPr/>
      </cdr:nvCxnSpPr>
      <cdr:spPr>
        <a:xfrm xmlns:a="http://schemas.openxmlformats.org/drawingml/2006/main">
          <a:off x="6324600" y="1981200"/>
          <a:ext cx="1447800" cy="665160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AD0000"/>
          </a:solidFill>
          <a:tailEnd type="triangle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97721C-E8F9-4152-BEC4-B88BEBD936EF}" type="datetimeFigureOut">
              <a:rPr lang="en-US" smtClean="0"/>
              <a:pPr/>
              <a:t>12/10/18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96241B-A9A4-48D2-AEF4-BEFCE625ECB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EAB1C-C787-4710-AC65-4834B24B0179}" type="datetimeFigureOut">
              <a:rPr lang="en-US" smtClean="0"/>
              <a:pPr/>
              <a:t>12/10/18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D5513B-1241-4A9C-8018-043E2B45967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685800" y="4085650"/>
            <a:ext cx="7772400" cy="584776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algn="ctr">
              <a:buNone/>
              <a:defRPr sz="3200" b="0" i="0">
                <a:solidFill>
                  <a:schemeClr val="bg1"/>
                </a:solidFill>
                <a:latin typeface="Helvetica Neue Bold Condensed"/>
                <a:cs typeface="Helvetica Neue Bold Condensed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362200" y="5162490"/>
            <a:ext cx="4419600" cy="400110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0" indent="0" algn="ctr">
              <a:buNone/>
              <a:defRPr sz="2000" b="0" i="0">
                <a:solidFill>
                  <a:schemeClr val="bg1"/>
                </a:solidFill>
                <a:latin typeface="HelveticaNeueLT Std"/>
                <a:cs typeface="HelveticaNeueLT Std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date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2691824"/>
            <a:ext cx="8077200" cy="584776"/>
          </a:xfrm>
          <a:prstGeom prst="rect">
            <a:avLst/>
          </a:prstGeom>
        </p:spPr>
        <p:txBody>
          <a:bodyPr vert="horz" anchor="b">
            <a:spAutoFit/>
          </a:bodyPr>
          <a:lstStyle>
            <a:lvl1pPr>
              <a:defRPr sz="3200" b="0" i="0">
                <a:solidFill>
                  <a:schemeClr val="bg1"/>
                </a:solidFill>
                <a:latin typeface="Helvetica Neue Bold Condensed"/>
                <a:cs typeface="Helvetica Neue Bold Condensed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 rot="10800000">
            <a:off x="2628900" y="3429002"/>
            <a:ext cx="3886200" cy="1588"/>
          </a:xfrm>
          <a:prstGeom prst="line">
            <a:avLst/>
          </a:prstGeom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362200" y="152401"/>
            <a:ext cx="6172200" cy="838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rgbClr val="FFFFFF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990600"/>
            <a:ext cx="3962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chemeClr val="bg1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33400" y="1524001"/>
            <a:ext cx="3962400" cy="44196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chemeClr val="bg1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 rot="10800000">
            <a:off x="609600" y="1446213"/>
            <a:ext cx="3886200" cy="1588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Picture Placeholder 2"/>
          <p:cNvSpPr>
            <a:spLocks noGrp="1"/>
          </p:cNvSpPr>
          <p:nvPr>
            <p:ph type="pic" idx="12"/>
          </p:nvPr>
        </p:nvSpPr>
        <p:spPr>
          <a:xfrm>
            <a:off x="4648200" y="1447801"/>
            <a:ext cx="3886200" cy="449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362200" y="152401"/>
            <a:ext cx="6172200" cy="838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rgbClr val="FFFFFF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990600"/>
            <a:ext cx="3962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Heading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0" y="1524001"/>
            <a:ext cx="3962400" cy="44196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idx="12"/>
          </p:nvPr>
        </p:nvSpPr>
        <p:spPr>
          <a:xfrm>
            <a:off x="609600" y="1447801"/>
            <a:ext cx="3886200" cy="449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 rot="10800000">
            <a:off x="4648200" y="1446213"/>
            <a:ext cx="3886200" cy="1588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362200" y="152401"/>
            <a:ext cx="6172200" cy="838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rgbClr val="FFFFFF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362200" y="990600"/>
            <a:ext cx="61722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Heading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362200" y="1524001"/>
            <a:ext cx="6172200" cy="44196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480896" y="1445409"/>
            <a:ext cx="6053504" cy="2393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362200" y="152401"/>
            <a:ext cx="6172200" cy="838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rgbClr val="FFFFFF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990600"/>
            <a:ext cx="3962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Heading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 rot="10800000">
            <a:off x="609600" y="1446213"/>
            <a:ext cx="3886200" cy="1588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Picture Placeholder 2"/>
          <p:cNvSpPr>
            <a:spLocks noGrp="1"/>
          </p:cNvSpPr>
          <p:nvPr>
            <p:ph type="pic" idx="12"/>
          </p:nvPr>
        </p:nvSpPr>
        <p:spPr>
          <a:xfrm>
            <a:off x="4648200" y="1524001"/>
            <a:ext cx="3886200" cy="441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3"/>
          </p:nvPr>
        </p:nvSpPr>
        <p:spPr>
          <a:xfrm>
            <a:off x="609600" y="1524000"/>
            <a:ext cx="3886200" cy="441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362200" y="152401"/>
            <a:ext cx="6172200" cy="838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rgbClr val="FFFFFF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990600"/>
            <a:ext cx="3962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Heading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 rot="10800000">
            <a:off x="609600" y="1446213"/>
            <a:ext cx="3886200" cy="1588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362200" y="152401"/>
            <a:ext cx="6172200" cy="838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rgbClr val="FFFFFF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oli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685800" y="4085650"/>
            <a:ext cx="7772400" cy="584776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algn="ctr">
              <a:buNone/>
              <a:defRPr sz="3200" b="0" i="0">
                <a:solidFill>
                  <a:schemeClr val="bg1"/>
                </a:solidFill>
                <a:latin typeface="Helvetica Neue Bold Condensed"/>
                <a:cs typeface="Helvetica Neue Bold Condensed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362200" y="5162490"/>
            <a:ext cx="4419600" cy="400110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0" indent="0" algn="ctr">
              <a:buNone/>
              <a:defRPr sz="2000" b="0" i="0">
                <a:solidFill>
                  <a:schemeClr val="bg1"/>
                </a:solidFill>
                <a:latin typeface="HelveticaNeueLT Std"/>
                <a:cs typeface="HelveticaNeueLT Std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27128450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3657600" y="4051756"/>
            <a:ext cx="4953000" cy="430887"/>
          </a:xfrm>
          <a:prstGeom prst="rect">
            <a:avLst/>
          </a:prstGeom>
          <a:ln>
            <a:noFill/>
          </a:ln>
        </p:spPr>
        <p:txBody>
          <a:bodyPr anchor="ctr">
            <a:spAutoFit/>
          </a:bodyPr>
          <a:lstStyle>
            <a:lvl1pPr marL="0" indent="0" algn="r">
              <a:buNone/>
              <a:defRPr sz="2200" b="0" i="0">
                <a:solidFill>
                  <a:srgbClr val="FFFFFF"/>
                </a:solidFill>
                <a:latin typeface="Helvetica Neue Bold Condensed"/>
                <a:cs typeface="Helvetica Neue Bold Condensed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7162800" y="6249144"/>
            <a:ext cx="1447800" cy="276999"/>
          </a:xfrm>
          <a:prstGeom prst="rect">
            <a:avLst/>
          </a:prstGeom>
          <a:ln>
            <a:noFill/>
          </a:ln>
        </p:spPr>
        <p:txBody>
          <a:bodyPr wrap="square" anchor="ctr">
            <a:spAutoFit/>
          </a:bodyPr>
          <a:lstStyle>
            <a:lvl1pPr marL="0" indent="0" algn="r">
              <a:buNone/>
              <a:defRPr sz="1200" b="0" i="0">
                <a:solidFill>
                  <a:srgbClr val="AD0000"/>
                </a:solidFill>
                <a:latin typeface="HelveticaNeueLT Std"/>
                <a:cs typeface="HelveticaNeueLT Std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date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wenmeyer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600200" y="304800"/>
            <a:ext cx="48768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743200" y="1905000"/>
            <a:ext cx="5867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Heading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743200" y="2362200"/>
            <a:ext cx="5867400" cy="32004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wenmeyer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743200" y="1905000"/>
            <a:ext cx="5867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Heading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600200" y="304800"/>
            <a:ext cx="48768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743200" y="2362200"/>
            <a:ext cx="5867400" cy="32004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oli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685800" y="4085650"/>
            <a:ext cx="7772400" cy="584776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algn="ctr">
              <a:buNone/>
              <a:defRPr sz="3200" b="0" i="0">
                <a:solidFill>
                  <a:schemeClr val="bg1"/>
                </a:solidFill>
                <a:latin typeface="Helvetica Neue Bold Condensed"/>
                <a:cs typeface="Helvetica Neue Bold Condensed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362200" y="5162490"/>
            <a:ext cx="4419600" cy="400110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0" indent="0" algn="ctr">
              <a:buNone/>
              <a:defRPr sz="2000" b="0" i="0">
                <a:solidFill>
                  <a:schemeClr val="bg1"/>
                </a:solidFill>
                <a:latin typeface="HelveticaNeueLT Std"/>
                <a:cs typeface="HelveticaNeueLT Std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31273888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wenmeyer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743200" y="1905000"/>
            <a:ext cx="5867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Heading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600200" y="304800"/>
            <a:ext cx="48768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743200" y="2362200"/>
            <a:ext cx="5867400" cy="32004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knap Research Bldg.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743200" y="1905000"/>
            <a:ext cx="5867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Heading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600200" y="304800"/>
            <a:ext cx="48768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743200" y="2362200"/>
            <a:ext cx="5867400" cy="32004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ent Lif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743200" y="1905000"/>
            <a:ext cx="5867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Heading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600200" y="304800"/>
            <a:ext cx="48768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743200" y="2362200"/>
            <a:ext cx="5867400" cy="32004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ent Lif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2743200" y="1905000"/>
            <a:ext cx="5867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Heading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600200" y="304800"/>
            <a:ext cx="48768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743200" y="2362200"/>
            <a:ext cx="5867400" cy="32004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ent Lif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743200" y="1905000"/>
            <a:ext cx="5867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Heading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600200" y="304800"/>
            <a:ext cx="48768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743200" y="2362200"/>
            <a:ext cx="5867400" cy="32004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ent Life 4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743200" y="1905000"/>
            <a:ext cx="5867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Heading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600200" y="304800"/>
            <a:ext cx="48768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743200" y="2362200"/>
            <a:ext cx="5867400" cy="32004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ent Life 5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743200" y="1905000"/>
            <a:ext cx="5867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Heading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600200" y="304800"/>
            <a:ext cx="48768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743200" y="2362200"/>
            <a:ext cx="5867400" cy="32004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ent Life 6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743200" y="1905000"/>
            <a:ext cx="5867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Heading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600200" y="304800"/>
            <a:ext cx="48768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743200" y="2362200"/>
            <a:ext cx="5867400" cy="32004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ent Life 7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743200" y="1905000"/>
            <a:ext cx="5867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Heading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600200" y="304800"/>
            <a:ext cx="48768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743200" y="2362200"/>
            <a:ext cx="5867400" cy="32004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earch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743200" y="1905000"/>
            <a:ext cx="5867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Heading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600200" y="304800"/>
            <a:ext cx="48768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743200" y="2362200"/>
            <a:ext cx="5867400" cy="32004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2691824"/>
            <a:ext cx="8077200" cy="584776"/>
          </a:xfrm>
          <a:prstGeom prst="rect">
            <a:avLst/>
          </a:prstGeom>
        </p:spPr>
        <p:txBody>
          <a:bodyPr vert="horz" anchor="b">
            <a:spAutoFit/>
          </a:bodyPr>
          <a:lstStyle>
            <a:lvl1pPr>
              <a:defRPr sz="3200" b="0" i="0">
                <a:latin typeface="Helvetica Neue Bold Condensed"/>
                <a:cs typeface="Helvetica Neue Bold Condensed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 rot="10800000">
            <a:off x="2628900" y="3429002"/>
            <a:ext cx="3886200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362200" y="152401"/>
            <a:ext cx="6172200" cy="838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rgbClr val="AD0000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earch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743200" y="1905000"/>
            <a:ext cx="5867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Heading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600200" y="304800"/>
            <a:ext cx="48768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743200" y="2362200"/>
            <a:ext cx="5867400" cy="32004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earch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743200" y="1905000"/>
            <a:ext cx="5867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Heading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600200" y="304800"/>
            <a:ext cx="48768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743200" y="2362200"/>
            <a:ext cx="5867400" cy="32004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earch 4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743200" y="1905000"/>
            <a:ext cx="5867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Heading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600200" y="304800"/>
            <a:ext cx="48768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743200" y="2362200"/>
            <a:ext cx="5867400" cy="32004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earch 5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743200" y="1905000"/>
            <a:ext cx="5867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Heading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600200" y="304800"/>
            <a:ext cx="48768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743200" y="2362200"/>
            <a:ext cx="5867400" cy="32004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oli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685800" y="4085650"/>
            <a:ext cx="7772400" cy="584776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algn="ctr">
              <a:buNone/>
              <a:defRPr sz="3200" b="0" i="0">
                <a:solidFill>
                  <a:schemeClr val="bg1"/>
                </a:solidFill>
                <a:latin typeface="Helvetica Neue Bold Condensed"/>
                <a:cs typeface="Helvetica Neue Bold Condensed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362200" y="5162490"/>
            <a:ext cx="4419600" cy="400110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0" indent="0" algn="ctr">
              <a:buNone/>
              <a:defRPr sz="2000" b="0" i="0">
                <a:solidFill>
                  <a:schemeClr val="bg1"/>
                </a:solidFill>
                <a:latin typeface="HelveticaNeueLT Std"/>
                <a:cs typeface="HelveticaNeueLT Std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710572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990600"/>
            <a:ext cx="3962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B5191A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Headline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33400" y="1524001"/>
            <a:ext cx="3962400" cy="44196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200" b="0" i="0"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 rot="10800000">
            <a:off x="609600" y="1446213"/>
            <a:ext cx="3886200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Picture Placeholder 2"/>
          <p:cNvSpPr>
            <a:spLocks noGrp="1"/>
          </p:cNvSpPr>
          <p:nvPr>
            <p:ph type="pic" idx="12"/>
          </p:nvPr>
        </p:nvSpPr>
        <p:spPr>
          <a:xfrm>
            <a:off x="4648200" y="1447801"/>
            <a:ext cx="3886200" cy="449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362200" y="152401"/>
            <a:ext cx="6172200" cy="838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rgbClr val="AD0000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990600"/>
            <a:ext cx="3962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B5191A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Headline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0" y="1524001"/>
            <a:ext cx="3962400" cy="44196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idx="12"/>
          </p:nvPr>
        </p:nvSpPr>
        <p:spPr>
          <a:xfrm>
            <a:off x="609600" y="1447801"/>
            <a:ext cx="3886200" cy="449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 rot="10800000">
            <a:off x="4648200" y="1446213"/>
            <a:ext cx="3886200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362200" y="152401"/>
            <a:ext cx="6172200" cy="838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rgbClr val="AD0000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362200" y="990600"/>
            <a:ext cx="61722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B5191A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Headline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362200" y="1524001"/>
            <a:ext cx="6172200" cy="44196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480896" y="1445407"/>
            <a:ext cx="6053504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362200" y="152401"/>
            <a:ext cx="6172200" cy="838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rgbClr val="AD0000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990600"/>
            <a:ext cx="3962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B5191A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Headline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 rot="10800000">
            <a:off x="609600" y="1446213"/>
            <a:ext cx="3886200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Picture Placeholder 2"/>
          <p:cNvSpPr>
            <a:spLocks noGrp="1"/>
          </p:cNvSpPr>
          <p:nvPr>
            <p:ph type="pic" idx="12"/>
          </p:nvPr>
        </p:nvSpPr>
        <p:spPr>
          <a:xfrm>
            <a:off x="4648200" y="1524001"/>
            <a:ext cx="3886200" cy="441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3"/>
          </p:nvPr>
        </p:nvSpPr>
        <p:spPr>
          <a:xfrm>
            <a:off x="609600" y="1524000"/>
            <a:ext cx="3886200" cy="441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362200" y="152401"/>
            <a:ext cx="6172200" cy="838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rgbClr val="AD0000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990600"/>
            <a:ext cx="3962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B5191A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Headline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 rot="10800000">
            <a:off x="609600" y="1446213"/>
            <a:ext cx="3886200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362200" y="152401"/>
            <a:ext cx="6172200" cy="838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rgbClr val="AD0000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oli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685800" y="4085650"/>
            <a:ext cx="7772400" cy="584776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algn="ctr">
              <a:buNone/>
              <a:defRPr sz="3200" b="0" i="0">
                <a:solidFill>
                  <a:schemeClr val="bg1"/>
                </a:solidFill>
                <a:latin typeface="Helvetica Neue Bold Condensed"/>
                <a:cs typeface="Helvetica Neue Bold Condensed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362200" y="5162490"/>
            <a:ext cx="4419600" cy="400110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0" indent="0" algn="ctr">
              <a:buNone/>
              <a:defRPr sz="2000" b="0" i="0">
                <a:solidFill>
                  <a:schemeClr val="bg1"/>
                </a:solidFill>
                <a:latin typeface="HelveticaNeueLT Std"/>
                <a:cs typeface="HelveticaNeueLT Std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1779212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1.pd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1.pd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2.pdf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.png"/><Relationship Id="rId4" Type="http://schemas.openxmlformats.org/officeDocument/2006/relationships/image" Target="../media/image4.pd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1.pdf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74000">
              <a:srgbClr val="AD0000"/>
            </a:gs>
            <a:gs pos="100000">
              <a:srgbClr val="5F00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 userDrawn="1"/>
        </p:nvCxnSpPr>
        <p:spPr>
          <a:xfrm>
            <a:off x="2362200" y="4876801"/>
            <a:ext cx="4419600" cy="1588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uofl ligature white.eps"/>
          <p:cNvPicPr>
            <a:picLocks noChangeAspect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3615691" y="1524000"/>
            <a:ext cx="1912618" cy="115916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5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74000">
              <a:schemeClr val="bg1"/>
            </a:gs>
            <a:gs pos="100000">
              <a:srgbClr val="B2B2B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 rot="10800000">
            <a:off x="609600" y="6246811"/>
            <a:ext cx="7924800" cy="1589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381000" y="0"/>
            <a:ext cx="1066800" cy="914400"/>
          </a:xfrm>
          <a:prstGeom prst="rect">
            <a:avLst/>
          </a:prstGeom>
          <a:solidFill>
            <a:srgbClr val="AD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uofl ligature white.eps"/>
          <p:cNvPicPr>
            <a:picLocks noChangeAspect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9"/>
              <a:stretch>
                <a:fillRect/>
              </a:stretch>
            </p:blipFill>
          </mc:Choice>
          <mc:Fallback>
            <p:blipFill>
              <a:blip r:embed="rId10"/>
              <a:stretch>
                <a:fillRect/>
              </a:stretch>
            </p:blipFill>
          </mc:Fallback>
        </mc:AlternateContent>
        <p:spPr>
          <a:xfrm>
            <a:off x="609599" y="381001"/>
            <a:ext cx="649224" cy="393471"/>
          </a:xfrm>
          <a:prstGeom prst="rect">
            <a:avLst/>
          </a:prstGeom>
        </p:spPr>
      </p:pic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6553200" y="6340475"/>
            <a:ext cx="2057400" cy="365125"/>
          </a:xfrm>
          <a:prstGeom prst="rect">
            <a:avLst/>
          </a:prstGeom>
        </p:spPr>
        <p:txBody>
          <a:bodyPr anchor="t"/>
          <a:lstStyle>
            <a:lvl1pPr algn="ctr">
              <a:defRPr sz="2000" b="0" i="0">
                <a:solidFill>
                  <a:schemeClr val="bg1"/>
                </a:solidFill>
                <a:latin typeface="HelveticaNeueLT Std Thin Italic"/>
                <a:cs typeface="HelveticaNeueLT Std Thin Italic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000" cap="none" spc="200" normalizeH="0" baseline="0" noProof="0" dirty="0">
                <a:ln>
                  <a:noFill/>
                </a:ln>
                <a:solidFill>
                  <a:srgbClr val="AD0000"/>
                </a:solidFill>
                <a:effectLst/>
                <a:uLnTx/>
                <a:uFillTx/>
                <a:latin typeface="HelveticaNeueLT Std"/>
                <a:ea typeface="+mn-ea"/>
                <a:cs typeface="HelveticaNeueLT Std"/>
              </a:rPr>
              <a:t>LOUISVILLE.EDU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81" r:id="rId6"/>
    <p:sldLayoutId id="2147483696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74000">
              <a:srgbClr val="3E3E3E"/>
            </a:gs>
            <a:gs pos="100000">
              <a:srgbClr val="0000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 rot="10800000">
            <a:off x="609600" y="6246811"/>
            <a:ext cx="7924800" cy="1589"/>
          </a:xfrm>
          <a:prstGeom prst="line">
            <a:avLst/>
          </a:prstGeom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381000" y="0"/>
            <a:ext cx="10668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uofl ligature red.eps"/>
          <p:cNvPicPr>
            <a:picLocks noChangeAspect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9"/>
              <a:stretch>
                <a:fillRect/>
              </a:stretch>
            </p:blipFill>
          </mc:Choice>
          <mc:Fallback>
            <p:blipFill>
              <a:blip r:embed="rId10"/>
              <a:stretch>
                <a:fillRect/>
              </a:stretch>
            </p:blipFill>
          </mc:Fallback>
        </mc:AlternateContent>
        <p:spPr>
          <a:xfrm>
            <a:off x="609600" y="381001"/>
            <a:ext cx="660400" cy="393700"/>
          </a:xfrm>
          <a:prstGeom prst="rect">
            <a:avLst/>
          </a:prstGeom>
        </p:spPr>
      </p:pic>
      <p:sp>
        <p:nvSpPr>
          <p:cNvPr id="6" name="Date Placeholder 3"/>
          <p:cNvSpPr txBox="1">
            <a:spLocks/>
          </p:cNvSpPr>
          <p:nvPr userDrawn="1"/>
        </p:nvSpPr>
        <p:spPr>
          <a:xfrm>
            <a:off x="6477000" y="6340475"/>
            <a:ext cx="2133600" cy="365125"/>
          </a:xfrm>
          <a:prstGeom prst="rect">
            <a:avLst/>
          </a:prstGeom>
        </p:spPr>
        <p:txBody>
          <a:bodyPr anchor="t"/>
          <a:lstStyle>
            <a:lvl1pPr algn="ctr">
              <a:defRPr sz="2000" b="0" i="0">
                <a:solidFill>
                  <a:schemeClr val="bg1"/>
                </a:solidFill>
                <a:latin typeface="HelveticaNeueLT Std Thin Italic"/>
                <a:cs typeface="HelveticaNeueLT Std Thin Italic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000" cap="none" spc="2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NeueLT Std"/>
                <a:ea typeface="+mn-ea"/>
                <a:cs typeface="HelveticaNeueLT Std"/>
              </a:rPr>
              <a:t>LOUISVILLE.EDU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82" r:id="rId6"/>
    <p:sldLayoutId id="2147483697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6858000" y="6248400"/>
            <a:ext cx="2286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2743200" y="3581400"/>
            <a:ext cx="6400800" cy="1371600"/>
          </a:xfrm>
          <a:prstGeom prst="rect">
            <a:avLst/>
          </a:prstGeom>
          <a:solidFill>
            <a:srgbClr val="000000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2819400"/>
            <a:ext cx="3429000" cy="1066800"/>
          </a:xfrm>
          <a:prstGeom prst="rect">
            <a:avLst/>
          </a:prstGeom>
          <a:solidFill>
            <a:srgbClr val="AD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UL_LOGOwordmarkonRed.eps"/>
          <p:cNvPicPr>
            <a:picLocks noChangeAspect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57200" y="3075941"/>
            <a:ext cx="2396314" cy="54508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6858000" y="6248400"/>
            <a:ext cx="2286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304800"/>
            <a:ext cx="6705600" cy="1066800"/>
          </a:xfrm>
          <a:prstGeom prst="rect">
            <a:avLst/>
          </a:prstGeom>
          <a:solidFill>
            <a:srgbClr val="AD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2514600" y="1828800"/>
            <a:ext cx="6629400" cy="3962400"/>
          </a:xfrm>
          <a:prstGeom prst="rect">
            <a:avLst/>
          </a:prstGeom>
          <a:solidFill>
            <a:srgbClr val="000000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uofl ligature white.eps"/>
          <p:cNvPicPr>
            <a:picLocks noChangeAspect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19"/>
              <a:stretch>
                <a:fillRect/>
              </a:stretch>
            </p:blipFill>
          </mc:Choice>
          <mc:Fallback>
            <p:blipFill>
              <a:blip r:embed="rId20"/>
              <a:stretch>
                <a:fillRect/>
              </a:stretch>
            </p:blipFill>
          </mc:Fallback>
        </mc:AlternateContent>
        <p:spPr>
          <a:xfrm>
            <a:off x="533402" y="621797"/>
            <a:ext cx="859985" cy="521203"/>
          </a:xfrm>
          <a:prstGeom prst="rect">
            <a:avLst/>
          </a:prstGeom>
        </p:spPr>
      </p:pic>
      <p:sp>
        <p:nvSpPr>
          <p:cNvPr id="11" name="Date Placeholder 3"/>
          <p:cNvSpPr txBox="1">
            <a:spLocks/>
          </p:cNvSpPr>
          <p:nvPr userDrawn="1"/>
        </p:nvSpPr>
        <p:spPr>
          <a:xfrm>
            <a:off x="6858000" y="6264275"/>
            <a:ext cx="1752600" cy="246221"/>
          </a:xfrm>
          <a:prstGeom prst="rect">
            <a:avLst/>
          </a:prstGeom>
        </p:spPr>
        <p:txBody>
          <a:bodyPr anchor="t">
            <a:spAutoFit/>
          </a:bodyPr>
          <a:lstStyle>
            <a:lvl1pPr algn="ctr">
              <a:defRPr sz="2000" b="0" i="0">
                <a:solidFill>
                  <a:schemeClr val="bg1"/>
                </a:solidFill>
                <a:latin typeface="HelveticaNeueLT Std Thin Italic"/>
                <a:cs typeface="HelveticaNeueLT Std Thin Italic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900" cap="none" spc="200" normalizeH="0" baseline="0" noProof="0" dirty="0">
                <a:ln>
                  <a:noFill/>
                </a:ln>
                <a:solidFill>
                  <a:srgbClr val="AD0000"/>
                </a:solidFill>
                <a:effectLst/>
                <a:uLnTx/>
                <a:uFillTx/>
                <a:latin typeface="HelveticaNeueLT Std"/>
                <a:ea typeface="+mn-ea"/>
                <a:cs typeface="HelveticaNeueLT Std"/>
              </a:rPr>
              <a:t>LOUISVILLE.EDU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8" r:id="rId3"/>
    <p:sldLayoutId id="2147483667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9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4000">
              <a:schemeClr val="bg1"/>
            </a:gs>
            <a:gs pos="100000">
              <a:srgbClr val="B2B2B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CF46039-352E-D74C-8494-913EA772B4A4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2514600" y="2133600"/>
            <a:ext cx="6629400" cy="1077218"/>
          </a:xfrm>
        </p:spPr>
        <p:txBody>
          <a:bodyPr/>
          <a:lstStyle/>
          <a:p>
            <a:r>
              <a:rPr lang="en-US" dirty="0"/>
              <a:t>School Security Measures and Academic Outcomes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69F7BA-3A11-9F4E-92A1-34E0BE406D88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3619500" y="3468231"/>
            <a:ext cx="4419600" cy="2246769"/>
          </a:xfrm>
        </p:spPr>
        <p:txBody>
          <a:bodyPr/>
          <a:lstStyle/>
          <a:p>
            <a:r>
              <a:rPr lang="en-US" dirty="0"/>
              <a:t>Ben Fisher</a:t>
            </a:r>
          </a:p>
          <a:p>
            <a:r>
              <a:rPr lang="en-US" dirty="0"/>
              <a:t>University of Louisville</a:t>
            </a:r>
          </a:p>
          <a:p>
            <a:r>
              <a:rPr lang="en-US" dirty="0"/>
              <a:t>Department of Criminal Justice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October 22, 2018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F1F631-274E-B546-B5DC-EF6DAC57B9DF}"/>
              </a:ext>
            </a:extLst>
          </p:cNvPr>
          <p:cNvSpPr txBox="1"/>
          <p:nvPr/>
        </p:nvSpPr>
        <p:spPr>
          <a:xfrm>
            <a:off x="-1326995" y="2943922"/>
            <a:ext cx="0" cy="0"/>
          </a:xfrm>
          <a:prstGeom prst="rect">
            <a:avLst/>
          </a:prstGeom>
        </p:spPr>
        <p:txBody>
          <a:bodyPr wrap="none" rtlCol="0" anchor="b">
            <a:normAutofit fontScale="25000" lnSpcReduction="20000"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 Neue Bold Condensed"/>
              <a:ea typeface="+mj-ea"/>
              <a:cs typeface="Helvetica Neue Bold Condensed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AA3A9B-425E-5C41-A849-C3C92D9C5846}"/>
              </a:ext>
            </a:extLst>
          </p:cNvPr>
          <p:cNvSpPr txBox="1"/>
          <p:nvPr/>
        </p:nvSpPr>
        <p:spPr>
          <a:xfrm>
            <a:off x="1645920" y="2068830"/>
            <a:ext cx="184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8355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40AB2-6781-A147-B465-AC780640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0396A6-D369-8D4D-B337-DF82C14503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0" y="1600199"/>
            <a:ext cx="3962400" cy="4419601"/>
          </a:xfrm>
        </p:spPr>
        <p:txBody>
          <a:bodyPr>
            <a:normAutofit/>
          </a:bodyPr>
          <a:lstStyle/>
          <a:p>
            <a:pPr algn="ctr"/>
            <a:r>
              <a:rPr lang="en-US" sz="2800" u="sng" dirty="0"/>
              <a:t>Principals (SSOCS)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% below 15</a:t>
            </a:r>
            <a:r>
              <a:rPr lang="en-US" sz="2800" baseline="30000" dirty="0"/>
              <a:t>th</a:t>
            </a:r>
            <a:r>
              <a:rPr lang="en-US" sz="2800" dirty="0"/>
              <a:t> percentile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% daily attendance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% post-secondary aspirations</a:t>
            </a:r>
            <a:endParaRPr lang="en-US" sz="26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82A6D4-6F25-4F42-AE54-9D9A85810CC8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Outcomes of interest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70CACFE2-7EBD-114E-B4C9-239D3FC27265}"/>
              </a:ext>
            </a:extLst>
          </p:cNvPr>
          <p:cNvSpPr txBox="1">
            <a:spLocks/>
          </p:cNvSpPr>
          <p:nvPr/>
        </p:nvSpPr>
        <p:spPr>
          <a:xfrm>
            <a:off x="609600" y="1600199"/>
            <a:ext cx="3962400" cy="44196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50000"/>
              </a:lnSpc>
              <a:spcBef>
                <a:spcPts val="0"/>
              </a:spcBef>
              <a:buFont typeface="Arial"/>
              <a:buNone/>
              <a:defRPr sz="1200" b="0" i="0" kern="1200">
                <a:solidFill>
                  <a:schemeClr val="tx1"/>
                </a:solidFill>
                <a:latin typeface="Helvetica Neue"/>
                <a:ea typeface="+mn-ea"/>
                <a:cs typeface="Helvetica Neue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u="sng" dirty="0"/>
              <a:t>Students (SCS)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Grades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Truancy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Post-secondary aspirations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6C4AFDE-392C-444D-9872-AC5CCABB46FC}"/>
              </a:ext>
            </a:extLst>
          </p:cNvPr>
          <p:cNvCxnSpPr/>
          <p:nvPr/>
        </p:nvCxnSpPr>
        <p:spPr>
          <a:xfrm>
            <a:off x="3048000" y="2667000"/>
            <a:ext cx="1524000" cy="0"/>
          </a:xfrm>
          <a:prstGeom prst="straightConnector1">
            <a:avLst/>
          </a:prstGeom>
          <a:ln w="57150" cap="flat" cmpd="sng" algn="ctr">
            <a:solidFill>
              <a:schemeClr val="accent2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0F49F6C-EE8A-9944-8576-49E78589BAC6}"/>
              </a:ext>
            </a:extLst>
          </p:cNvPr>
          <p:cNvCxnSpPr/>
          <p:nvPr/>
        </p:nvCxnSpPr>
        <p:spPr>
          <a:xfrm>
            <a:off x="3048000" y="5105400"/>
            <a:ext cx="1524000" cy="0"/>
          </a:xfrm>
          <a:prstGeom prst="straightConnector1">
            <a:avLst/>
          </a:prstGeom>
          <a:ln w="57150" cap="flat" cmpd="sng" algn="ctr">
            <a:solidFill>
              <a:schemeClr val="accent2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BA366C4-2FE0-8047-89DC-B3B0B6BE6613}"/>
              </a:ext>
            </a:extLst>
          </p:cNvPr>
          <p:cNvCxnSpPr/>
          <p:nvPr/>
        </p:nvCxnSpPr>
        <p:spPr>
          <a:xfrm>
            <a:off x="3048000" y="3809999"/>
            <a:ext cx="1524000" cy="0"/>
          </a:xfrm>
          <a:prstGeom prst="straightConnector1">
            <a:avLst/>
          </a:prstGeom>
          <a:ln w="57150" cap="flat" cmpd="sng" algn="ctr">
            <a:solidFill>
              <a:schemeClr val="accent2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9619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40AB2-6781-A147-B465-AC780640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0396A6-D369-8D4D-B337-DF82C14503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0" y="1600199"/>
            <a:ext cx="3962400" cy="4648201"/>
          </a:xfrm>
        </p:spPr>
        <p:txBody>
          <a:bodyPr>
            <a:normAutofit/>
          </a:bodyPr>
          <a:lstStyle/>
          <a:p>
            <a:pPr algn="ctr"/>
            <a:r>
              <a:rPr lang="en-US" sz="2800" u="sng" dirty="0"/>
              <a:t>Principals (SSOCS)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% male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% White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% FRPL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School enrollment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Parental/community involvement</a:t>
            </a:r>
            <a:endParaRPr lang="en-US" sz="26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82A6D4-6F25-4F42-AE54-9D9A85810CC8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Moderators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70CACFE2-7EBD-114E-B4C9-239D3FC27265}"/>
              </a:ext>
            </a:extLst>
          </p:cNvPr>
          <p:cNvSpPr txBox="1">
            <a:spLocks/>
          </p:cNvSpPr>
          <p:nvPr/>
        </p:nvSpPr>
        <p:spPr>
          <a:xfrm>
            <a:off x="609600" y="1600199"/>
            <a:ext cx="3962400" cy="44196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50000"/>
              </a:lnSpc>
              <a:spcBef>
                <a:spcPts val="0"/>
              </a:spcBef>
              <a:buFont typeface="Arial"/>
              <a:buNone/>
              <a:defRPr sz="1200" b="0" i="0" kern="1200">
                <a:solidFill>
                  <a:schemeClr val="tx1"/>
                </a:solidFill>
                <a:latin typeface="Helvetica Neue"/>
                <a:ea typeface="+mn-ea"/>
                <a:cs typeface="Helvetica Neue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u="sng" dirty="0"/>
              <a:t>Students (SCS)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Gender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Race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Family income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Clarity/consistency of school rules</a:t>
            </a:r>
          </a:p>
        </p:txBody>
      </p:sp>
    </p:spTree>
    <p:extLst>
      <p:ext uri="{BB962C8B-B14F-4D97-AF65-F5344CB8AC3E}">
        <p14:creationId xmlns:p14="http://schemas.microsoft.com/office/powerpoint/2010/main" val="6187804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566C3A-C4BF-964A-8004-284968D4B61E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2209800" y="152401"/>
            <a:ext cx="6934200" cy="838199"/>
          </a:xfrm>
        </p:spPr>
        <p:txBody>
          <a:bodyPr>
            <a:noAutofit/>
          </a:bodyPr>
          <a:lstStyle/>
          <a:p>
            <a:r>
              <a:rPr lang="en-US" sz="3200" dirty="0"/>
              <a:t>Regression Models (Students)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F4961515-E771-4140-A056-7F80584CA0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30654379"/>
              </p:ext>
            </p:extLst>
          </p:nvPr>
        </p:nvGraphicFramePr>
        <p:xfrm>
          <a:off x="381000" y="990600"/>
          <a:ext cx="83820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F252FD2-3047-774C-844B-7C714FF17956}"/>
              </a:ext>
            </a:extLst>
          </p:cNvPr>
          <p:cNvSpPr txBox="1"/>
          <p:nvPr/>
        </p:nvSpPr>
        <p:spPr>
          <a:xfrm>
            <a:off x="4343400" y="3581400"/>
            <a:ext cx="295274" cy="430887"/>
          </a:xfrm>
          <a:prstGeom prst="rect">
            <a:avLst/>
          </a:prstGeom>
        </p:spPr>
        <p:txBody>
          <a:bodyPr vert="horz" wrap="none" rtlCol="0" anchor="b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 Neue Bold Condensed"/>
                <a:ea typeface="+mj-ea"/>
                <a:cs typeface="Helvetica Neue Bold Condensed"/>
              </a:rPr>
              <a:t>*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120230-EA47-3847-9359-B85451270B9D}"/>
              </a:ext>
            </a:extLst>
          </p:cNvPr>
          <p:cNvSpPr txBox="1"/>
          <p:nvPr/>
        </p:nvSpPr>
        <p:spPr>
          <a:xfrm>
            <a:off x="8153400" y="2514600"/>
            <a:ext cx="295274" cy="430887"/>
          </a:xfrm>
          <a:prstGeom prst="rect">
            <a:avLst/>
          </a:prstGeom>
        </p:spPr>
        <p:txBody>
          <a:bodyPr vert="horz" wrap="none" rtlCol="0" anchor="b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 Neue Bold Condensed"/>
                <a:ea typeface="+mj-ea"/>
                <a:cs typeface="Helvetica Neue Bold Condensed"/>
              </a:rPr>
              <a:t>*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78D6E6-1095-104A-936D-3AA6D8D954FC}"/>
              </a:ext>
            </a:extLst>
          </p:cNvPr>
          <p:cNvSpPr txBox="1"/>
          <p:nvPr/>
        </p:nvSpPr>
        <p:spPr>
          <a:xfrm>
            <a:off x="5943600" y="2743200"/>
            <a:ext cx="295274" cy="430887"/>
          </a:xfrm>
          <a:prstGeom prst="rect">
            <a:avLst/>
          </a:prstGeom>
        </p:spPr>
        <p:txBody>
          <a:bodyPr vert="horz" wrap="none" rtlCol="0" anchor="b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 Neue Bold Condensed"/>
                <a:ea typeface="+mj-ea"/>
                <a:cs typeface="Helvetica Neue Bold Condensed"/>
              </a:rPr>
              <a:t>*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ADC832-45B3-4F4C-8403-06714B8F8656}"/>
              </a:ext>
            </a:extLst>
          </p:cNvPr>
          <p:cNvSpPr txBox="1"/>
          <p:nvPr/>
        </p:nvSpPr>
        <p:spPr>
          <a:xfrm>
            <a:off x="4867274" y="2590800"/>
            <a:ext cx="295274" cy="430887"/>
          </a:xfrm>
          <a:prstGeom prst="rect">
            <a:avLst/>
          </a:prstGeom>
        </p:spPr>
        <p:txBody>
          <a:bodyPr vert="horz" wrap="none" rtlCol="0" anchor="b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 Neue Bold Condensed"/>
                <a:ea typeface="+mj-ea"/>
                <a:cs typeface="Helvetica Neue Bold Condensed"/>
              </a:rPr>
              <a:t>*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6E77D1-62AF-744C-B02D-21387C451733}"/>
              </a:ext>
            </a:extLst>
          </p:cNvPr>
          <p:cNvSpPr txBox="1"/>
          <p:nvPr/>
        </p:nvSpPr>
        <p:spPr>
          <a:xfrm>
            <a:off x="6781800" y="1295400"/>
            <a:ext cx="295274" cy="430887"/>
          </a:xfrm>
          <a:prstGeom prst="rect">
            <a:avLst/>
          </a:prstGeom>
        </p:spPr>
        <p:txBody>
          <a:bodyPr vert="horz" wrap="none" rtlCol="0" anchor="b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 Neue Bold Condensed"/>
                <a:ea typeface="+mj-ea"/>
                <a:cs typeface="Helvetica Neue Bold Condensed"/>
              </a:rPr>
              <a:t>*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BBF0F9E-5278-C542-B567-26922000AF85}"/>
              </a:ext>
            </a:extLst>
          </p:cNvPr>
          <p:cNvSpPr txBox="1"/>
          <p:nvPr/>
        </p:nvSpPr>
        <p:spPr>
          <a:xfrm>
            <a:off x="4572000" y="2514600"/>
            <a:ext cx="295274" cy="430887"/>
          </a:xfrm>
          <a:prstGeom prst="rect">
            <a:avLst/>
          </a:prstGeom>
        </p:spPr>
        <p:txBody>
          <a:bodyPr vert="horz" wrap="none" rtlCol="0" anchor="b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 Neue Bold Condensed"/>
                <a:ea typeface="+mj-ea"/>
                <a:cs typeface="Helvetica Neue Bold Condensed"/>
              </a:rPr>
              <a:t>*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2BC56A-6CBC-484D-90F4-82803C587999}"/>
              </a:ext>
            </a:extLst>
          </p:cNvPr>
          <p:cNvSpPr txBox="1"/>
          <p:nvPr/>
        </p:nvSpPr>
        <p:spPr>
          <a:xfrm>
            <a:off x="914400" y="990600"/>
            <a:ext cx="1981200" cy="14465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rtlCol="0" anchor="b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AD0000"/>
                </a:solidFill>
                <a:effectLst/>
                <a:uLnTx/>
                <a:uFillTx/>
                <a:latin typeface="Helvetica Neue Bold Condensed"/>
                <a:ea typeface="+mj-ea"/>
                <a:cs typeface="Helvetica Neue Bold Condensed"/>
              </a:rPr>
              <a:t>Compared to schools with no security measures</a:t>
            </a:r>
          </a:p>
        </p:txBody>
      </p:sp>
    </p:spTree>
    <p:extLst>
      <p:ext uri="{BB962C8B-B14F-4D97-AF65-F5344CB8AC3E}">
        <p14:creationId xmlns:p14="http://schemas.microsoft.com/office/powerpoint/2010/main" val="10491751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566C3A-C4BF-964A-8004-284968D4B61E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2209800" y="152401"/>
            <a:ext cx="6934200" cy="838199"/>
          </a:xfrm>
        </p:spPr>
        <p:txBody>
          <a:bodyPr>
            <a:noAutofit/>
          </a:bodyPr>
          <a:lstStyle/>
          <a:p>
            <a:r>
              <a:rPr lang="en-US" sz="3200" dirty="0"/>
              <a:t>Regression Models (Students)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F4961515-E771-4140-A056-7F80584CA0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82060970"/>
              </p:ext>
            </p:extLst>
          </p:nvPr>
        </p:nvGraphicFramePr>
        <p:xfrm>
          <a:off x="381000" y="990600"/>
          <a:ext cx="83820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F252FD2-3047-774C-844B-7C714FF17956}"/>
              </a:ext>
            </a:extLst>
          </p:cNvPr>
          <p:cNvSpPr txBox="1"/>
          <p:nvPr/>
        </p:nvSpPr>
        <p:spPr>
          <a:xfrm>
            <a:off x="4343400" y="3581400"/>
            <a:ext cx="295274" cy="430887"/>
          </a:xfrm>
          <a:prstGeom prst="rect">
            <a:avLst/>
          </a:prstGeom>
        </p:spPr>
        <p:txBody>
          <a:bodyPr vert="horz" wrap="none" rtlCol="0" anchor="b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 Neue Bold Condensed"/>
                <a:ea typeface="+mj-ea"/>
                <a:cs typeface="Helvetica Neue Bold Condensed"/>
              </a:rPr>
              <a:t>*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120230-EA47-3847-9359-B85451270B9D}"/>
              </a:ext>
            </a:extLst>
          </p:cNvPr>
          <p:cNvSpPr txBox="1"/>
          <p:nvPr/>
        </p:nvSpPr>
        <p:spPr>
          <a:xfrm>
            <a:off x="8153400" y="2514600"/>
            <a:ext cx="295274" cy="430887"/>
          </a:xfrm>
          <a:prstGeom prst="rect">
            <a:avLst/>
          </a:prstGeom>
        </p:spPr>
        <p:txBody>
          <a:bodyPr vert="horz" wrap="none" rtlCol="0" anchor="b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 Neue Bold Condensed"/>
                <a:ea typeface="+mj-ea"/>
                <a:cs typeface="Helvetica Neue Bold Condensed"/>
              </a:rPr>
              <a:t>*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78D6E6-1095-104A-936D-3AA6D8D954FC}"/>
              </a:ext>
            </a:extLst>
          </p:cNvPr>
          <p:cNvSpPr txBox="1"/>
          <p:nvPr/>
        </p:nvSpPr>
        <p:spPr>
          <a:xfrm>
            <a:off x="5943600" y="2743200"/>
            <a:ext cx="295274" cy="430887"/>
          </a:xfrm>
          <a:prstGeom prst="rect">
            <a:avLst/>
          </a:prstGeom>
        </p:spPr>
        <p:txBody>
          <a:bodyPr vert="horz" wrap="none" rtlCol="0" anchor="b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 Neue Bold Condensed"/>
                <a:ea typeface="+mj-ea"/>
                <a:cs typeface="Helvetica Neue Bold Condensed"/>
              </a:rPr>
              <a:t>*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ADC832-45B3-4F4C-8403-06714B8F8656}"/>
              </a:ext>
            </a:extLst>
          </p:cNvPr>
          <p:cNvSpPr txBox="1"/>
          <p:nvPr/>
        </p:nvSpPr>
        <p:spPr>
          <a:xfrm>
            <a:off x="4867274" y="2590800"/>
            <a:ext cx="295274" cy="430887"/>
          </a:xfrm>
          <a:prstGeom prst="rect">
            <a:avLst/>
          </a:prstGeom>
        </p:spPr>
        <p:txBody>
          <a:bodyPr vert="horz" wrap="none" rtlCol="0" anchor="b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 Neue Bold Condensed"/>
                <a:ea typeface="+mj-ea"/>
                <a:cs typeface="Helvetica Neue Bold Condensed"/>
              </a:rPr>
              <a:t>*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6E77D1-62AF-744C-B02D-21387C451733}"/>
              </a:ext>
            </a:extLst>
          </p:cNvPr>
          <p:cNvSpPr txBox="1"/>
          <p:nvPr/>
        </p:nvSpPr>
        <p:spPr>
          <a:xfrm>
            <a:off x="6781800" y="1295400"/>
            <a:ext cx="295274" cy="430887"/>
          </a:xfrm>
          <a:prstGeom prst="rect">
            <a:avLst/>
          </a:prstGeom>
        </p:spPr>
        <p:txBody>
          <a:bodyPr vert="horz" wrap="none" rtlCol="0" anchor="b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 Neue Bold Condensed"/>
                <a:ea typeface="+mj-ea"/>
                <a:cs typeface="Helvetica Neue Bold Condensed"/>
              </a:rPr>
              <a:t>*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BBF0F9E-5278-C542-B567-26922000AF85}"/>
              </a:ext>
            </a:extLst>
          </p:cNvPr>
          <p:cNvSpPr txBox="1"/>
          <p:nvPr/>
        </p:nvSpPr>
        <p:spPr>
          <a:xfrm>
            <a:off x="4572000" y="2514600"/>
            <a:ext cx="295274" cy="430887"/>
          </a:xfrm>
          <a:prstGeom prst="rect">
            <a:avLst/>
          </a:prstGeom>
        </p:spPr>
        <p:txBody>
          <a:bodyPr vert="horz" wrap="none" rtlCol="0" anchor="b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 Neue Bold Condensed"/>
                <a:ea typeface="+mj-ea"/>
                <a:cs typeface="Helvetica Neue Bold Condensed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19188182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566C3A-C4BF-964A-8004-284968D4B61E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2209800" y="152401"/>
            <a:ext cx="6934200" cy="838199"/>
          </a:xfrm>
        </p:spPr>
        <p:txBody>
          <a:bodyPr>
            <a:noAutofit/>
          </a:bodyPr>
          <a:lstStyle/>
          <a:p>
            <a:r>
              <a:rPr lang="en-US" sz="3200" dirty="0"/>
              <a:t>Regression Models (Students)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F4961515-E771-4140-A056-7F80584CA0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27789271"/>
              </p:ext>
            </p:extLst>
          </p:nvPr>
        </p:nvGraphicFramePr>
        <p:xfrm>
          <a:off x="381000" y="990600"/>
          <a:ext cx="83820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D120230-EA47-3847-9359-B85451270B9D}"/>
              </a:ext>
            </a:extLst>
          </p:cNvPr>
          <p:cNvSpPr txBox="1"/>
          <p:nvPr/>
        </p:nvSpPr>
        <p:spPr>
          <a:xfrm>
            <a:off x="7624763" y="1371600"/>
            <a:ext cx="295274" cy="430887"/>
          </a:xfrm>
          <a:prstGeom prst="rect">
            <a:avLst/>
          </a:prstGeom>
        </p:spPr>
        <p:txBody>
          <a:bodyPr vert="horz" wrap="none" rtlCol="0" anchor="b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 Neue Bold Condensed"/>
                <a:ea typeface="+mj-ea"/>
                <a:cs typeface="Helvetica Neue Bold Condensed"/>
              </a:rPr>
              <a:t>*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78D6E6-1095-104A-936D-3AA6D8D954FC}"/>
              </a:ext>
            </a:extLst>
          </p:cNvPr>
          <p:cNvSpPr txBox="1"/>
          <p:nvPr/>
        </p:nvSpPr>
        <p:spPr>
          <a:xfrm>
            <a:off x="5410200" y="2895600"/>
            <a:ext cx="295274" cy="430887"/>
          </a:xfrm>
          <a:prstGeom prst="rect">
            <a:avLst/>
          </a:prstGeom>
        </p:spPr>
        <p:txBody>
          <a:bodyPr vert="horz" wrap="none" rtlCol="0" anchor="b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 Neue Bold Condensed"/>
                <a:ea typeface="+mj-ea"/>
                <a:cs typeface="Helvetica Neue Bold Condensed"/>
              </a:rPr>
              <a:t>*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6E77D1-62AF-744C-B02D-21387C451733}"/>
              </a:ext>
            </a:extLst>
          </p:cNvPr>
          <p:cNvSpPr txBox="1"/>
          <p:nvPr/>
        </p:nvSpPr>
        <p:spPr>
          <a:xfrm>
            <a:off x="7925613" y="4572000"/>
            <a:ext cx="295274" cy="430887"/>
          </a:xfrm>
          <a:prstGeom prst="rect">
            <a:avLst/>
          </a:prstGeom>
        </p:spPr>
        <p:txBody>
          <a:bodyPr vert="horz" wrap="none" rtlCol="0" anchor="b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 Neue Bold Condensed"/>
                <a:ea typeface="+mj-ea"/>
                <a:cs typeface="Helvetica Neue Bold Condensed"/>
              </a:rPr>
              <a:t>*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B6FD0BA-EBA8-7C47-9D2B-77901D13617B}"/>
              </a:ext>
            </a:extLst>
          </p:cNvPr>
          <p:cNvSpPr txBox="1"/>
          <p:nvPr/>
        </p:nvSpPr>
        <p:spPr>
          <a:xfrm>
            <a:off x="914400" y="990600"/>
            <a:ext cx="1981200" cy="14465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rtlCol="0" anchor="b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AD0000"/>
                </a:solidFill>
                <a:effectLst/>
                <a:uLnTx/>
                <a:uFillTx/>
                <a:latin typeface="Helvetica Neue Bold Condensed"/>
                <a:ea typeface="+mj-ea"/>
                <a:cs typeface="Helvetica Neue Bold Condensed"/>
              </a:rPr>
              <a:t>Compared to schools with no security measures</a:t>
            </a:r>
          </a:p>
        </p:txBody>
      </p:sp>
    </p:spTree>
    <p:extLst>
      <p:ext uri="{BB962C8B-B14F-4D97-AF65-F5344CB8AC3E}">
        <p14:creationId xmlns:p14="http://schemas.microsoft.com/office/powerpoint/2010/main" val="41787713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566C3A-C4BF-964A-8004-284968D4B61E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2209800" y="152401"/>
            <a:ext cx="6934200" cy="838199"/>
          </a:xfrm>
        </p:spPr>
        <p:txBody>
          <a:bodyPr>
            <a:noAutofit/>
          </a:bodyPr>
          <a:lstStyle/>
          <a:p>
            <a:r>
              <a:rPr lang="en-US" sz="3200" dirty="0"/>
              <a:t>Regression Models (Students)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F4961515-E771-4140-A056-7F80584CA0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0125241"/>
              </p:ext>
            </p:extLst>
          </p:nvPr>
        </p:nvGraphicFramePr>
        <p:xfrm>
          <a:off x="381000" y="990600"/>
          <a:ext cx="83820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D120230-EA47-3847-9359-B85451270B9D}"/>
              </a:ext>
            </a:extLst>
          </p:cNvPr>
          <p:cNvSpPr txBox="1"/>
          <p:nvPr/>
        </p:nvSpPr>
        <p:spPr>
          <a:xfrm>
            <a:off x="7620000" y="1371600"/>
            <a:ext cx="295274" cy="430887"/>
          </a:xfrm>
          <a:prstGeom prst="rect">
            <a:avLst/>
          </a:prstGeom>
        </p:spPr>
        <p:txBody>
          <a:bodyPr vert="horz" wrap="none" rtlCol="0" anchor="b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 Neue Bold Condensed"/>
                <a:ea typeface="+mj-ea"/>
                <a:cs typeface="Helvetica Neue Bold Condensed"/>
              </a:rPr>
              <a:t>*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78D6E6-1095-104A-936D-3AA6D8D954FC}"/>
              </a:ext>
            </a:extLst>
          </p:cNvPr>
          <p:cNvSpPr txBox="1"/>
          <p:nvPr/>
        </p:nvSpPr>
        <p:spPr>
          <a:xfrm>
            <a:off x="5410200" y="2895600"/>
            <a:ext cx="295274" cy="430887"/>
          </a:xfrm>
          <a:prstGeom prst="rect">
            <a:avLst/>
          </a:prstGeom>
        </p:spPr>
        <p:txBody>
          <a:bodyPr vert="horz" wrap="none" rtlCol="0" anchor="b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 Neue Bold Condensed"/>
                <a:ea typeface="+mj-ea"/>
                <a:cs typeface="Helvetica Neue Bold Condensed"/>
              </a:rPr>
              <a:t>*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6E77D1-62AF-744C-B02D-21387C451733}"/>
              </a:ext>
            </a:extLst>
          </p:cNvPr>
          <p:cNvSpPr txBox="1"/>
          <p:nvPr/>
        </p:nvSpPr>
        <p:spPr>
          <a:xfrm>
            <a:off x="7925613" y="4572000"/>
            <a:ext cx="295274" cy="430887"/>
          </a:xfrm>
          <a:prstGeom prst="rect">
            <a:avLst/>
          </a:prstGeom>
        </p:spPr>
        <p:txBody>
          <a:bodyPr vert="horz" wrap="none" rtlCol="0" anchor="b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 Neue Bold Condensed"/>
                <a:ea typeface="+mj-ea"/>
                <a:cs typeface="Helvetica Neue Bold Condensed"/>
              </a:rPr>
              <a:t>*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F03606E-39E9-684C-83DF-014C99A97453}"/>
              </a:ext>
            </a:extLst>
          </p:cNvPr>
          <p:cNvSpPr txBox="1"/>
          <p:nvPr/>
        </p:nvSpPr>
        <p:spPr>
          <a:xfrm>
            <a:off x="4114800" y="1525250"/>
            <a:ext cx="3505200" cy="14465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rtlCol="0" anchor="b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AD0000"/>
                </a:solidFill>
                <a:effectLst/>
                <a:uLnTx/>
                <a:uFillTx/>
                <a:latin typeface="Helvetica Neue Bold Condensed"/>
                <a:ea typeface="+mj-ea"/>
                <a:cs typeface="Helvetica Neue Bold Condensed"/>
              </a:rPr>
              <a:t>Particularly low attendance and post-secondary aspirations with higher levels of free/reduced price lunch</a:t>
            </a:r>
          </a:p>
        </p:txBody>
      </p:sp>
    </p:spTree>
    <p:extLst>
      <p:ext uri="{BB962C8B-B14F-4D97-AF65-F5344CB8AC3E}">
        <p14:creationId xmlns:p14="http://schemas.microsoft.com/office/powerpoint/2010/main" val="28055261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40AB2-6781-A147-B465-AC780640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0396A6-D369-8D4D-B337-DF82C14503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8600" y="1600199"/>
            <a:ext cx="8763000" cy="4648201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Some evidence of effects on academic outcomes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Question of endogeneity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Differences by particulars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600" dirty="0"/>
              <a:t>School policing (evidence of heterogeneity)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600" dirty="0"/>
              <a:t>Broader security measures (some moderation effects)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Need better measurement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/>
              <a:t>of academic outcomes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/>
              <a:t>of school security measures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/>
              <a:t>Mere presence vs. dosage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82A6D4-6F25-4F42-AE54-9D9A85810CC8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What’s the take-home?</a:t>
            </a:r>
          </a:p>
        </p:txBody>
      </p:sp>
    </p:spTree>
    <p:extLst>
      <p:ext uri="{BB962C8B-B14F-4D97-AF65-F5344CB8AC3E}">
        <p14:creationId xmlns:p14="http://schemas.microsoft.com/office/powerpoint/2010/main" val="41827404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40AB2-6781-A147-B465-AC780640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0396A6-D369-8D4D-B337-DF82C14503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8600" y="1600199"/>
            <a:ext cx="8763000" cy="4419601"/>
          </a:xfrm>
        </p:spPr>
        <p:txBody>
          <a:bodyPr>
            <a:normAutofit/>
          </a:bodyPr>
          <a:lstStyle/>
          <a:p>
            <a:pPr algn="ctr"/>
            <a:endParaRPr lang="en-US" sz="2800" dirty="0"/>
          </a:p>
          <a:p>
            <a:pPr algn="ctr"/>
            <a:r>
              <a:rPr lang="en-US" sz="5400" dirty="0"/>
              <a:t>Thank you!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 err="1"/>
              <a:t>ben.fisher@louisville.edu</a:t>
            </a:r>
            <a:endParaRPr lang="en-US" sz="26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19F2815-72F7-4A48-888C-551178E1BF39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307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D4E19-50DC-D243-BA98-C478ACBED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1800" dirty="0"/>
              <a:t>More Security = Better Outcomes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CE2E96-3368-2849-8D23-9D373440BD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3400" y="1447801"/>
            <a:ext cx="3962400" cy="2438400"/>
          </a:xfrm>
        </p:spPr>
        <p:txBody>
          <a:bodyPr>
            <a:normAutofit/>
          </a:bodyPr>
          <a:lstStyle/>
          <a:p>
            <a:pPr algn="ctr"/>
            <a:r>
              <a:rPr lang="en-US" sz="2000" dirty="0"/>
              <a:t>More orderly environment</a:t>
            </a:r>
          </a:p>
          <a:p>
            <a:pPr algn="ctr"/>
            <a:endParaRPr lang="en-US" sz="2000" dirty="0"/>
          </a:p>
          <a:p>
            <a:pPr algn="ctr"/>
            <a:r>
              <a:rPr lang="en-US" sz="2000" dirty="0"/>
              <a:t>Better conditions for learning</a:t>
            </a:r>
          </a:p>
          <a:p>
            <a:pPr algn="ctr"/>
            <a:endParaRPr lang="en-US" sz="2000" dirty="0"/>
          </a:p>
          <a:p>
            <a:pPr algn="ctr"/>
            <a:r>
              <a:rPr lang="en-US" sz="2000" dirty="0"/>
              <a:t>Better academic outcomes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69711B-A3A6-0642-9192-BF1106C5BBF2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Contrasting Expectations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D1DBCD4-347B-6E4E-8526-C2934D08F5D5}"/>
              </a:ext>
            </a:extLst>
          </p:cNvPr>
          <p:cNvSpPr txBox="1">
            <a:spLocks/>
          </p:cNvSpPr>
          <p:nvPr/>
        </p:nvSpPr>
        <p:spPr>
          <a:xfrm>
            <a:off x="4648200" y="990600"/>
            <a:ext cx="3962400" cy="457200"/>
          </a:xfrm>
          <a:prstGeom prst="rect">
            <a:avLst/>
          </a:prstGeom>
        </p:spPr>
        <p:txBody>
          <a:bodyPr anchor="b"/>
          <a:lstStyle>
            <a:lvl1pPr algn="l" defTabSz="457200" rtl="0" eaLnBrk="1" latinLnBrk="0" hangingPunct="1">
              <a:spcBef>
                <a:spcPct val="0"/>
              </a:spcBef>
              <a:buNone/>
              <a:defRPr sz="1600" b="1" i="0" kern="1200">
                <a:solidFill>
                  <a:srgbClr val="B5191A"/>
                </a:solidFill>
                <a:latin typeface="Helvetica Neue"/>
                <a:ea typeface="+mj-ea"/>
                <a:cs typeface="Helvetica Neue"/>
              </a:defRPr>
            </a:lvl1pPr>
          </a:lstStyle>
          <a:p>
            <a:pPr algn="ctr"/>
            <a:r>
              <a:rPr lang="en-US" sz="1800" dirty="0"/>
              <a:t>More Security = Poorer Outcomes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20C86F66-CE7F-0B42-99A0-EDB768ED1E3B}"/>
              </a:ext>
            </a:extLst>
          </p:cNvPr>
          <p:cNvSpPr txBox="1">
            <a:spLocks/>
          </p:cNvSpPr>
          <p:nvPr/>
        </p:nvSpPr>
        <p:spPr>
          <a:xfrm>
            <a:off x="4648200" y="1447801"/>
            <a:ext cx="3962400" cy="2438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 sz="1200" b="0" i="0" kern="1200">
                <a:solidFill>
                  <a:schemeClr val="tx1"/>
                </a:solidFill>
                <a:latin typeface="Helvetica Neue"/>
                <a:ea typeface="+mn-ea"/>
                <a:cs typeface="Helvetica Neue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/>
              <a:t>Internalized mistrust/suspicion</a:t>
            </a:r>
          </a:p>
          <a:p>
            <a:pPr algn="ctr"/>
            <a:endParaRPr lang="en-US" sz="2000" dirty="0"/>
          </a:p>
          <a:p>
            <a:pPr algn="ctr"/>
            <a:r>
              <a:rPr lang="en-US" sz="2000" dirty="0"/>
              <a:t>Poorer conditions for learning</a:t>
            </a:r>
          </a:p>
          <a:p>
            <a:pPr algn="ctr"/>
            <a:endParaRPr lang="en-US" sz="2000" dirty="0"/>
          </a:p>
          <a:p>
            <a:pPr algn="ctr"/>
            <a:r>
              <a:rPr lang="en-US" sz="2000" dirty="0"/>
              <a:t>Poorer academic outcomes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1B1BA29F-B79B-E045-B8A8-668F276EE459}"/>
              </a:ext>
            </a:extLst>
          </p:cNvPr>
          <p:cNvSpPr txBox="1">
            <a:spLocks/>
          </p:cNvSpPr>
          <p:nvPr/>
        </p:nvSpPr>
        <p:spPr>
          <a:xfrm>
            <a:off x="533400" y="4343400"/>
            <a:ext cx="8001000" cy="1828799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l" defTabSz="4572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 sz="1200" b="0" i="0" kern="1200">
                <a:solidFill>
                  <a:schemeClr val="tx1"/>
                </a:solidFill>
                <a:latin typeface="Helvetica Neue"/>
                <a:ea typeface="+mn-ea"/>
                <a:cs typeface="Helvetica Neue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/>
              <a:t>Possible heterogeneity: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000" dirty="0"/>
              <a:t>Student characteristics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000" dirty="0"/>
              <a:t>School characteristics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000" dirty="0"/>
              <a:t>Types of school security measures</a:t>
            </a:r>
          </a:p>
          <a:p>
            <a:pPr algn="ctr"/>
            <a:endParaRPr lang="en-US" sz="1800" dirty="0"/>
          </a:p>
        </p:txBody>
      </p:sp>
      <p:sp>
        <p:nvSpPr>
          <p:cNvPr id="11" name="Bent-Up Arrow 10">
            <a:extLst>
              <a:ext uri="{FF2B5EF4-FFF2-40B4-BE49-F238E27FC236}">
                <a16:creationId xmlns:a16="http://schemas.microsoft.com/office/drawing/2014/main" id="{E39BCADE-9C7A-0340-B14E-5858F51C905C}"/>
              </a:ext>
            </a:extLst>
          </p:cNvPr>
          <p:cNvSpPr/>
          <p:nvPr/>
        </p:nvSpPr>
        <p:spPr>
          <a:xfrm flipH="1">
            <a:off x="1752600" y="4038600"/>
            <a:ext cx="914400" cy="914400"/>
          </a:xfrm>
          <a:prstGeom prst="bentUpArrow">
            <a:avLst/>
          </a:prstGeom>
          <a:solidFill>
            <a:srgbClr val="AD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Bent-Up Arrow 11">
            <a:extLst>
              <a:ext uri="{FF2B5EF4-FFF2-40B4-BE49-F238E27FC236}">
                <a16:creationId xmlns:a16="http://schemas.microsoft.com/office/drawing/2014/main" id="{F2E18307-4B79-0243-B2EF-D8F7DD5AA87E}"/>
              </a:ext>
            </a:extLst>
          </p:cNvPr>
          <p:cNvSpPr/>
          <p:nvPr/>
        </p:nvSpPr>
        <p:spPr>
          <a:xfrm>
            <a:off x="6477000" y="4038600"/>
            <a:ext cx="914400" cy="914400"/>
          </a:xfrm>
          <a:prstGeom prst="bentUpArrow">
            <a:avLst/>
          </a:prstGeom>
          <a:solidFill>
            <a:srgbClr val="AD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07BF47C-66B5-C341-B76D-42D173C4C77F}"/>
              </a:ext>
            </a:extLst>
          </p:cNvPr>
          <p:cNvCxnSpPr/>
          <p:nvPr/>
        </p:nvCxnSpPr>
        <p:spPr>
          <a:xfrm>
            <a:off x="4724400" y="1447800"/>
            <a:ext cx="38100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5675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40AB2-6781-A147-B465-AC780640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0396A6-D369-8D4D-B337-DF82C145038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2800" dirty="0"/>
              <a:t>Meta-analysis for Campbell Collaboration</a:t>
            </a:r>
          </a:p>
          <a:p>
            <a:r>
              <a:rPr lang="en-US" sz="2800" dirty="0"/>
              <a:t>Authors: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Anthony </a:t>
            </a:r>
            <a:r>
              <a:rPr lang="en-US" sz="2800" dirty="0" err="1"/>
              <a:t>Petrosino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Benjamin W. Fisher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Hannah </a:t>
            </a:r>
            <a:r>
              <a:rPr lang="en-US" sz="2800" dirty="0" err="1"/>
              <a:t>Persoon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Sarah </a:t>
            </a:r>
            <a:r>
              <a:rPr lang="en-US" sz="2800" dirty="0" err="1"/>
              <a:t>Guckenburg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Trevor Fronius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Kevin Earl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82A6D4-6F25-4F42-AE54-9D9A85810CC8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School-based policing</a:t>
            </a:r>
          </a:p>
        </p:txBody>
      </p:sp>
    </p:spTree>
    <p:extLst>
      <p:ext uri="{BB962C8B-B14F-4D97-AF65-F5344CB8AC3E}">
        <p14:creationId xmlns:p14="http://schemas.microsoft.com/office/powerpoint/2010/main" val="2650037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40AB2-6781-A147-B465-AC780640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effect size per study – cross-sectional studies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0396A6-D369-8D4D-B337-DF82C145038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82A6D4-6F25-4F42-AE54-9D9A85810CC8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School-based policing</a:t>
            </a:r>
          </a:p>
        </p:txBody>
      </p:sp>
      <p:pic>
        <p:nvPicPr>
          <p:cNvPr id="5" name="Picture 4" descr="C:\Users\bwfish02\Syncplicity Folders\Louisville\WestEd C2 Review\Calculating Effect Sizes\Results\learning cs.tif">
            <a:extLst>
              <a:ext uri="{FF2B5EF4-FFF2-40B4-BE49-F238E27FC236}">
                <a16:creationId xmlns:a16="http://schemas.microsoft.com/office/drawing/2014/main" id="{AFEB2F1F-A620-E046-BE5A-AF93D89386A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524001"/>
            <a:ext cx="7924800" cy="44958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4396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Users\bwfish02\Syncplicity Folders\Louisville\WestEd C2 Review\Calculating Effect Sizes\Results\learning long.tif">
            <a:extLst>
              <a:ext uri="{FF2B5EF4-FFF2-40B4-BE49-F238E27FC236}">
                <a16:creationId xmlns:a16="http://schemas.microsoft.com/office/drawing/2014/main" id="{480CFAC8-3646-BB48-B28C-DA9CAF1BE10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524000"/>
            <a:ext cx="7924799" cy="44958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7840AB2-6781-A147-B465-AC780640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effect size per study – longitudinal studies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82A6D4-6F25-4F42-AE54-9D9A85810CC8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School-based policing</a:t>
            </a:r>
          </a:p>
        </p:txBody>
      </p:sp>
    </p:spTree>
    <p:extLst>
      <p:ext uri="{BB962C8B-B14F-4D97-AF65-F5344CB8AC3E}">
        <p14:creationId xmlns:p14="http://schemas.microsoft.com/office/powerpoint/2010/main" val="3937852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40AB2-6781-A147-B465-AC780640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effect sizes per study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0396A6-D369-8D4D-B337-DF82C14503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524001"/>
            <a:ext cx="7924800" cy="4419601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18 effect sizes from 7 studies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Mean weighted effect size (logged rate ratio):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-0.20, </a:t>
            </a:r>
            <a:r>
              <a:rPr lang="en-US" sz="2800" i="1" dirty="0"/>
              <a:t>p</a:t>
            </a:r>
            <a:r>
              <a:rPr lang="en-US" sz="2800" dirty="0"/>
              <a:t> = .045, 95% CI [-0.39, -0.01]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Rate ratio = 0.82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Learning outcomes were 18% better in schools with police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Substantial heterogeneity in all models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82A6D4-6F25-4F42-AE54-9D9A85810CC8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School-based policing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BCB29C7-9D5D-824F-90E0-F84928FD7D27}"/>
              </a:ext>
            </a:extLst>
          </p:cNvPr>
          <p:cNvSpPr/>
          <p:nvPr/>
        </p:nvSpPr>
        <p:spPr>
          <a:xfrm>
            <a:off x="1066800" y="5181600"/>
            <a:ext cx="6324600" cy="685800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760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40AB2-6781-A147-B465-AC780640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0396A6-D369-8D4D-B337-DF82C14503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524001"/>
            <a:ext cx="7924800" cy="4419601"/>
          </a:xfrm>
        </p:spPr>
        <p:txBody>
          <a:bodyPr>
            <a:normAutofit/>
          </a:bodyPr>
          <a:lstStyle/>
          <a:p>
            <a:r>
              <a:rPr lang="en-US" sz="2400" dirty="0"/>
              <a:t>Tanner-Smith, E. E., &amp; Fisher, B. W. (2016). Visible school security measures and student academic performance, attendance, and postsecondary aspirations. </a:t>
            </a:r>
            <a:r>
              <a:rPr lang="en-US" sz="2400" i="1" dirty="0"/>
              <a:t>Journal of Youth and Adolescence, 45, </a:t>
            </a:r>
            <a:r>
              <a:rPr lang="en-US" sz="2400" dirty="0"/>
              <a:t>195-210.</a:t>
            </a:r>
          </a:p>
          <a:p>
            <a:endParaRPr lang="en-US" dirty="0"/>
          </a:p>
          <a:p>
            <a:r>
              <a:rPr lang="en-US" dirty="0"/>
              <a:t>The research reported here was supported by the Institute of Education Sciences, U.S. Department of Education,</a:t>
            </a:r>
          </a:p>
          <a:p>
            <a:r>
              <a:rPr lang="en-US" dirty="0"/>
              <a:t>through Grant R305A120181 to Vanderbilt University. The opinions expressed are those of the authors and do not represent views of the Institute or the U.S. Department of Education.</a:t>
            </a:r>
          </a:p>
          <a:p>
            <a:endParaRPr lang="en-US" sz="28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82A6D4-6F25-4F42-AE54-9D9A85810CC8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Other School Security Measures</a:t>
            </a:r>
          </a:p>
        </p:txBody>
      </p:sp>
    </p:spTree>
    <p:extLst>
      <p:ext uri="{BB962C8B-B14F-4D97-AF65-F5344CB8AC3E}">
        <p14:creationId xmlns:p14="http://schemas.microsoft.com/office/powerpoint/2010/main" val="42696150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40AB2-6781-A147-B465-AC780640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0396A6-D369-8D4D-B337-DF82C14503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524001"/>
            <a:ext cx="7924800" cy="4724399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Two cross-sectional data sources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Students (ages 12-18)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600" dirty="0"/>
              <a:t>School Crime Supplement (SCS) to the National Crime Victimization Survey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600" dirty="0"/>
              <a:t>Nationally representative household sample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Principals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600" dirty="0"/>
              <a:t>School Survey on Crime and Safety (SSOCS)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600" dirty="0"/>
              <a:t>Nationally representative public school sample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Both compiled across multiple years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82A6D4-6F25-4F42-AE54-9D9A85810CC8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Other School Security Measures</a:t>
            </a:r>
          </a:p>
        </p:txBody>
      </p:sp>
    </p:spTree>
    <p:extLst>
      <p:ext uri="{BB962C8B-B14F-4D97-AF65-F5344CB8AC3E}">
        <p14:creationId xmlns:p14="http://schemas.microsoft.com/office/powerpoint/2010/main" val="19401676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7D7468-54EF-554E-BD71-BE83D5B2B1B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8303A2DD-0C86-6444-92EA-7F450694D62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0141933"/>
              </p:ext>
            </p:extLst>
          </p:nvPr>
        </p:nvGraphicFramePr>
        <p:xfrm>
          <a:off x="0" y="1219200"/>
          <a:ext cx="45720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AB8FB732-93A1-BC46-A05C-97A1302F26B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6222564"/>
              </p:ext>
            </p:extLst>
          </p:nvPr>
        </p:nvGraphicFramePr>
        <p:xfrm>
          <a:off x="4572000" y="1219200"/>
          <a:ext cx="45720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1F7AE683-A3DE-334E-B694-AE3505439C86}"/>
              </a:ext>
            </a:extLst>
          </p:cNvPr>
          <p:cNvSpPr txBox="1"/>
          <p:nvPr/>
        </p:nvSpPr>
        <p:spPr>
          <a:xfrm>
            <a:off x="2990850" y="111204"/>
            <a:ext cx="3162300" cy="1107996"/>
          </a:xfrm>
          <a:prstGeom prst="rect">
            <a:avLst/>
          </a:prstGeom>
          <a:ln>
            <a:solidFill>
              <a:srgbClr val="AD0000"/>
            </a:solidFill>
          </a:ln>
        </p:spPr>
        <p:txBody>
          <a:bodyPr vert="horz" wrap="square" rtlCol="0" anchor="b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AD0000"/>
                </a:solidFill>
                <a:effectLst/>
                <a:uLnTx/>
                <a:uFillTx/>
                <a:latin typeface="Helvetica Neue Bold Condensed"/>
                <a:ea typeface="+mj-ea"/>
                <a:cs typeface="Helvetica Neue Bold Condensed"/>
              </a:rPr>
              <a:t>Calculated and controlled for propensity scores (relative to None)</a:t>
            </a:r>
          </a:p>
        </p:txBody>
      </p:sp>
    </p:spTree>
    <p:extLst>
      <p:ext uri="{BB962C8B-B14F-4D97-AF65-F5344CB8AC3E}">
        <p14:creationId xmlns:p14="http://schemas.microsoft.com/office/powerpoint/2010/main" val="32558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Solid Tit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anchor="b">
        <a:normAutofit/>
      </a:bodyPr>
      <a:lstStyle>
        <a:defPPr marL="0" marR="0" indent="0" algn="ctr" defTabSz="4572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kern="1200" cap="none" spc="0" normalizeH="0" baseline="0" noProof="0" dirty="0" smtClean="0">
            <a:ln>
              <a:noFill/>
            </a:ln>
            <a:solidFill>
              <a:schemeClr val="bg1"/>
            </a:solidFill>
            <a:effectLst/>
            <a:uLnTx/>
            <a:uFillTx/>
            <a:latin typeface="Helvetica Neue Bold Condensed"/>
            <a:ea typeface="+mj-ea"/>
            <a:cs typeface="Helvetica Neue Bold Condensed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Whit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anchor="b"/>
      <a:lstStyle>
        <a:defPPr marL="0" marR="0" indent="0" algn="l" defTabSz="4572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kern="1200" cap="none" spc="0" normalizeH="0" baseline="0" noProof="0" dirty="0" smtClean="0">
            <a:ln>
              <a:noFill/>
            </a:ln>
            <a:solidFill>
              <a:srgbClr val="AD0000"/>
            </a:solidFill>
            <a:effectLst/>
            <a:uLnTx/>
            <a:uFillTx/>
            <a:latin typeface="Helvetica Neue Bold Condensed"/>
            <a:ea typeface="+mj-ea"/>
            <a:cs typeface="Helvetica Neue Bold Condensed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Black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Photo Tit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Photo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Solid Title</Template>
  <TotalTime>9376</TotalTime>
  <Words>530</Words>
  <Application>Microsoft Macintosh PowerPoint</Application>
  <PresentationFormat>On-screen Show (4:3)</PresentationFormat>
  <Paragraphs>124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Arial</vt:lpstr>
      <vt:lpstr>Calibri</vt:lpstr>
      <vt:lpstr>Helvetica Neue</vt:lpstr>
      <vt:lpstr>Helvetica Neue Bold Condensed</vt:lpstr>
      <vt:lpstr>HelveticaNeueLT Std</vt:lpstr>
      <vt:lpstr>HelveticaNeueLT Std Med Cn</vt:lpstr>
      <vt:lpstr>Solid Title</vt:lpstr>
      <vt:lpstr>White Theme</vt:lpstr>
      <vt:lpstr>Black Theme</vt:lpstr>
      <vt:lpstr>Photo Title</vt:lpstr>
      <vt:lpstr>Photo Theme</vt:lpstr>
      <vt:lpstr>PowerPoint Presentation</vt:lpstr>
      <vt:lpstr>More Security = Better Outcomes</vt:lpstr>
      <vt:lpstr>PowerPoint Presentation</vt:lpstr>
      <vt:lpstr>One effect size per study – cross-sectional studies</vt:lpstr>
      <vt:lpstr>One effect size per study – longitudinal studies</vt:lpstr>
      <vt:lpstr>Multiple effect sizes per study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Fisher,Benjamin William</dc:creator>
  <cp:lastModifiedBy>Microsoft Office User</cp:lastModifiedBy>
  <cp:revision>17</cp:revision>
  <dcterms:created xsi:type="dcterms:W3CDTF">2018-09-26T19:21:50Z</dcterms:created>
  <dcterms:modified xsi:type="dcterms:W3CDTF">2018-12-10T15:35:35Z</dcterms:modified>
</cp:coreProperties>
</file>